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Cabin"/>
      <p:regular r:id="rId28"/>
      <p:bold r:id="rId29"/>
      <p:italic r:id="rId30"/>
      <p:boldItalic r:id="rId31"/>
    </p:embeddedFon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Cabin-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Cabin-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boldItalic.fntdata"/><Relationship Id="rId30" Type="http://schemas.openxmlformats.org/officeDocument/2006/relationships/font" Target="fonts/Cabin-italic.fntdata"/><Relationship Id="rId11" Type="http://schemas.openxmlformats.org/officeDocument/2006/relationships/slide" Target="slides/slide5.xml"/><Relationship Id="rId33" Type="http://schemas.openxmlformats.org/officeDocument/2006/relationships/font" Target="fonts/Merriweather-bold.fntdata"/><Relationship Id="rId10" Type="http://schemas.openxmlformats.org/officeDocument/2006/relationships/slide" Target="slides/slide4.xml"/><Relationship Id="rId32" Type="http://schemas.openxmlformats.org/officeDocument/2006/relationships/font" Target="fonts/Merriweather-regular.fntdata"/><Relationship Id="rId13" Type="http://schemas.openxmlformats.org/officeDocument/2006/relationships/slide" Target="slides/slide7.xml"/><Relationship Id="rId35" Type="http://schemas.openxmlformats.org/officeDocument/2006/relationships/font" Target="fonts/Merriweather-boldItalic.fntdata"/><Relationship Id="rId12" Type="http://schemas.openxmlformats.org/officeDocument/2006/relationships/slide" Target="slides/slide6.xml"/><Relationship Id="rId34" Type="http://schemas.openxmlformats.org/officeDocument/2006/relationships/font" Target="fonts/Merriweather-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8b654b2a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8b654b2a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8b654b2ae0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8b654b2ae0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8b654b2ae0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8b654b2ae0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b654b2ae0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8b654b2ae0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8b654b2ae0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8b654b2ae0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8b654b2ae0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8b654b2ae0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53e0d7a0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d53e0d7a0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d3def6c2d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d3def6c2d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8b654b2ae0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8b654b2ae0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8b654b2ae0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8b654b2ae0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8b654b2ae0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8b654b2ae0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8b654b2ae0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8b654b2ae0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8b654b2ae0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8b654b2ae0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d53e0d7a0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d53e0d7a0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8b654b2ae0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8b654b2ae0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8b654b2a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8b654b2a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8b654b2ae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8b654b2ae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8b654b2ae0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8b654b2ae0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8b654b2ae0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8b654b2ae0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8b654b2ae0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8b654b2ae0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8b654b2ae0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8b654b2ae0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1pPr>
            <a:lvl2pPr lvl="1">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2pPr>
            <a:lvl3pPr lvl="2">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3pPr>
            <a:lvl4pPr lvl="3">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4pPr>
            <a:lvl5pPr lvl="4">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5pPr>
            <a:lvl6pPr lvl="5">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6pPr>
            <a:lvl7pPr lvl="6">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7pPr>
            <a:lvl8pPr lvl="7">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8pPr>
            <a:lvl9pPr lvl="8">
              <a:spcBef>
                <a:spcPts val="0"/>
              </a:spcBef>
              <a:spcAft>
                <a:spcPts val="0"/>
              </a:spcAft>
              <a:buClr>
                <a:schemeClr val="dk1"/>
              </a:buClr>
              <a:buSzPts val="2800"/>
              <a:buFont typeface="Cabin"/>
              <a:buNone/>
              <a:defRPr sz="2800">
                <a:solidFill>
                  <a:schemeClr val="dk1"/>
                </a:solidFill>
                <a:latin typeface="Cabin"/>
                <a:ea typeface="Cabin"/>
                <a:cs typeface="Cabin"/>
                <a:sym typeface="Cabin"/>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indent="-317500" lvl="1" marL="9144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indent="-317500" lvl="2" marL="13716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indent="-317500" lvl="3" marL="18288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indent="-317500" lvl="4" marL="22860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indent="-317500" lvl="5" marL="27432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indent="-317500" lvl="6" marL="32004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indent="-317500" lvl="7" marL="36576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indent="-317500" lvl="8" marL="41148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hyperlink" Target="mailto:caroline.berger@cs.au.dk" TargetMode="External"/><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hyperlink" Target="mailto:caroline.berger@cs.au.dk"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mailto:caroline.berger@cs.au.dk"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mailto:caroline.berger@cs.au.dk"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hyperlink" Target="mailto:caroline.berger@cs.au.d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hyperlink" Target="mailto:caroline.berger@cs.au.dk" TargetMode="External"/><Relationship Id="rId5" Type="http://schemas.openxmlformats.org/officeDocument/2006/relationships/hyperlink" Target="http://drive.google.com/file/d/1-jkKu5L6B4laqlHK5YleeuDxY1Ap_ZYP/view" TargetMode="External"/><Relationship Id="rId6"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mailto:caroline.berger@cs.au.d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hyperlink" Target="mailto:caroline.berger@cs.au.d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6.gif"/><Relationship Id="rId4" Type="http://schemas.openxmlformats.org/officeDocument/2006/relationships/image" Target="../media/image28.png"/><Relationship Id="rId5" Type="http://schemas.openxmlformats.org/officeDocument/2006/relationships/hyperlink" Target="mailto:caroline.berger@cs.au.dk" TargetMode="External"/></Relationships>
</file>

<file path=ppt/slides/_rels/slide21.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6.png"/><Relationship Id="rId13" Type="http://schemas.openxmlformats.org/officeDocument/2006/relationships/image" Target="../media/image18.png"/><Relationship Id="rId12" Type="http://schemas.openxmlformats.org/officeDocument/2006/relationships/hyperlink" Target="mailto:caroline.berger@cs.au.dk" TargetMode="External"/><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4.png"/><Relationship Id="rId15" Type="http://schemas.openxmlformats.org/officeDocument/2006/relationships/image" Target="../media/image29.png"/><Relationship Id="rId1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13.png"/><Relationship Id="rId8"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mailto:caroline.berger@cs.au.dk" TargetMode="External"/><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11.png"/><Relationship Id="rId6" Type="http://schemas.openxmlformats.org/officeDocument/2006/relationships/image" Target="../media/image35.jpg"/><Relationship Id="rId7" Type="http://schemas.openxmlformats.org/officeDocument/2006/relationships/hyperlink" Target="mailto:caroline.berger@cs.au.d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mailto:caroline.berger@cs.au.d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mailto:caroline.berger@cs.au.d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hyperlink" Target="http://drive.google.com/file/d/1WGBKNklhlQqmPIQPi8Yn5xqQ5CbocKdP/view" TargetMode="External"/><Relationship Id="rId4" Type="http://schemas.openxmlformats.org/officeDocument/2006/relationships/image" Target="../media/image5.jp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hyperlink" Target="mailto:caroline.berger@cs.au.d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hyperlink" Target="mailto:caroline.berger@cs.au.d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17215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3600"/>
              <a:t>Breaking Down </a:t>
            </a:r>
            <a:endParaRPr sz="3600"/>
          </a:p>
          <a:p>
            <a:pPr indent="0" lvl="0" marL="0" rtl="0" algn="ctr">
              <a:spcBef>
                <a:spcPts val="0"/>
              </a:spcBef>
              <a:spcAft>
                <a:spcPts val="0"/>
              </a:spcAft>
              <a:buNone/>
            </a:pPr>
            <a:r>
              <a:rPr lang="en" sz="3600"/>
              <a:t>Barriers to Programming</a:t>
            </a:r>
            <a:endParaRPr/>
          </a:p>
        </p:txBody>
      </p:sp>
      <p:sp>
        <p:nvSpPr>
          <p:cNvPr id="100" name="Google Shape;100;p25"/>
          <p:cNvSpPr txBox="1"/>
          <p:nvPr>
            <p:ph idx="1" type="subTitle"/>
          </p:nvPr>
        </p:nvSpPr>
        <p:spPr>
          <a:xfrm>
            <a:off x="311700" y="3895950"/>
            <a:ext cx="8520600" cy="1101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400"/>
              <a:t>Caroline Berger</a:t>
            </a:r>
            <a:endParaRPr sz="2400"/>
          </a:p>
          <a:p>
            <a:pPr indent="0" lvl="0" marL="0" rtl="0" algn="ctr">
              <a:spcBef>
                <a:spcPts val="0"/>
              </a:spcBef>
              <a:spcAft>
                <a:spcPts val="0"/>
              </a:spcAft>
              <a:buNone/>
            </a:pPr>
            <a:r>
              <a:rPr lang="en" sz="1800"/>
              <a:t>PhD Student, Human-Centred Computing Group, Aarhus University</a:t>
            </a:r>
            <a:endParaRPr sz="1800"/>
          </a:p>
          <a:p>
            <a:pPr indent="0" lvl="0" marL="0" rtl="0" algn="ctr">
              <a:spcBef>
                <a:spcPts val="0"/>
              </a:spcBef>
              <a:spcAft>
                <a:spcPts val="0"/>
              </a:spcAft>
              <a:buNone/>
            </a:pPr>
            <a:r>
              <a:rPr lang="en" sz="1800"/>
              <a:t>11.05.2026</a:t>
            </a:r>
            <a:endParaRPr sz="1800"/>
          </a:p>
        </p:txBody>
      </p:sp>
      <p:pic>
        <p:nvPicPr>
          <p:cNvPr id="101" name="Google Shape;101;p25"/>
          <p:cNvPicPr preferRelativeResize="0"/>
          <p:nvPr/>
        </p:nvPicPr>
        <p:blipFill>
          <a:blip r:embed="rId3">
            <a:alphaModFix/>
          </a:blip>
          <a:stretch>
            <a:fillRect/>
          </a:stretch>
        </p:blipFill>
        <p:spPr>
          <a:xfrm>
            <a:off x="576213" y="230500"/>
            <a:ext cx="7991575" cy="2003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4"/>
          <p:cNvSpPr txBox="1"/>
          <p:nvPr>
            <p:ph idx="1" type="body"/>
          </p:nvPr>
        </p:nvSpPr>
        <p:spPr>
          <a:xfrm>
            <a:off x="311700" y="4230575"/>
            <a:ext cx="8434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666666"/>
                </a:solidFill>
              </a:rPr>
              <a:t>Live Coding - </a:t>
            </a:r>
            <a:r>
              <a:rPr b="1" lang="en" sz="2300"/>
              <a:t>Scientific Programming</a:t>
            </a:r>
            <a:r>
              <a:rPr lang="en" sz="2300">
                <a:solidFill>
                  <a:srgbClr val="666666"/>
                </a:solidFill>
              </a:rPr>
              <a:t> - AI Assisted Programming</a:t>
            </a:r>
            <a:endParaRPr sz="2300">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5"/>
          <p:cNvSpPr txBox="1"/>
          <p:nvPr>
            <p:ph type="title"/>
          </p:nvPr>
        </p:nvSpPr>
        <p:spPr>
          <a:xfrm>
            <a:off x="311700" y="215935"/>
            <a:ext cx="39984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050">
                <a:latin typeface="Cabin"/>
                <a:ea typeface="Cabin"/>
                <a:cs typeface="Cabin"/>
                <a:sym typeface="Cabin"/>
              </a:rPr>
              <a:t>Real Scientific Work</a:t>
            </a:r>
            <a:endParaRPr sz="2050">
              <a:latin typeface="Cabin"/>
              <a:ea typeface="Cabin"/>
              <a:cs typeface="Cabin"/>
              <a:sym typeface="Cabin"/>
            </a:endParaRPr>
          </a:p>
        </p:txBody>
      </p:sp>
      <p:sp>
        <p:nvSpPr>
          <p:cNvPr id="182" name="Google Shape;182;p35"/>
          <p:cNvSpPr txBox="1"/>
          <p:nvPr>
            <p:ph idx="1" type="body"/>
          </p:nvPr>
        </p:nvSpPr>
        <p:spPr>
          <a:xfrm>
            <a:off x="311700" y="1086328"/>
            <a:ext cx="39984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3" name="Google Shape;183;p35"/>
          <p:cNvSpPr txBox="1"/>
          <p:nvPr>
            <p:ph type="title"/>
          </p:nvPr>
        </p:nvSpPr>
        <p:spPr>
          <a:xfrm>
            <a:off x="4189108" y="237516"/>
            <a:ext cx="39984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2060">
                <a:latin typeface="Cabin"/>
                <a:ea typeface="Cabin"/>
                <a:cs typeface="Cabin"/>
                <a:sym typeface="Cabin"/>
              </a:rPr>
              <a:t>Programs as Fancy Calculators</a:t>
            </a:r>
            <a:endParaRPr sz="2060">
              <a:latin typeface="Cabin"/>
              <a:ea typeface="Cabin"/>
              <a:cs typeface="Cabin"/>
              <a:sym typeface="Cabin"/>
            </a:endParaRPr>
          </a:p>
        </p:txBody>
      </p:sp>
      <p:sp>
        <p:nvSpPr>
          <p:cNvPr id="184" name="Google Shape;184;p35"/>
          <p:cNvSpPr txBox="1"/>
          <p:nvPr>
            <p:ph idx="1" type="body"/>
          </p:nvPr>
        </p:nvSpPr>
        <p:spPr>
          <a:xfrm>
            <a:off x="4189108" y="1095778"/>
            <a:ext cx="39984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5" name="Google Shape;185;p35"/>
          <p:cNvPicPr preferRelativeResize="0"/>
          <p:nvPr/>
        </p:nvPicPr>
        <p:blipFill rotWithShape="1">
          <a:blip r:embed="rId3">
            <a:alphaModFix/>
          </a:blip>
          <a:srcRect b="48499" l="0" r="0" t="0"/>
          <a:stretch/>
        </p:blipFill>
        <p:spPr>
          <a:xfrm>
            <a:off x="311700" y="1086328"/>
            <a:ext cx="3000675" cy="2191775"/>
          </a:xfrm>
          <a:prstGeom prst="rect">
            <a:avLst/>
          </a:prstGeom>
          <a:noFill/>
          <a:ln>
            <a:noFill/>
          </a:ln>
        </p:spPr>
      </p:pic>
      <p:pic>
        <p:nvPicPr>
          <p:cNvPr id="186" name="Google Shape;186;p35"/>
          <p:cNvPicPr preferRelativeResize="0"/>
          <p:nvPr/>
        </p:nvPicPr>
        <p:blipFill>
          <a:blip r:embed="rId4">
            <a:alphaModFix/>
          </a:blip>
          <a:stretch>
            <a:fillRect/>
          </a:stretch>
        </p:blipFill>
        <p:spPr>
          <a:xfrm>
            <a:off x="4189100" y="1095778"/>
            <a:ext cx="3963526" cy="2229475"/>
          </a:xfrm>
          <a:prstGeom prst="rect">
            <a:avLst/>
          </a:prstGeom>
          <a:noFill/>
          <a:ln>
            <a:noFill/>
          </a:ln>
        </p:spPr>
      </p:pic>
      <p:sp>
        <p:nvSpPr>
          <p:cNvPr id="187" name="Google Shape;187;p35"/>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5">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
        <p:nvSpPr>
          <p:cNvPr id="188" name="Google Shape;188;p35"/>
          <p:cNvSpPr txBox="1"/>
          <p:nvPr/>
        </p:nvSpPr>
        <p:spPr>
          <a:xfrm>
            <a:off x="1124525" y="3778050"/>
            <a:ext cx="3103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highlight>
                  <a:srgbClr val="FFFFFF"/>
                </a:highlight>
                <a:latin typeface="Cabin"/>
                <a:ea typeface="Cabin"/>
                <a:cs typeface="Cabin"/>
                <a:sym typeface="Cabin"/>
              </a:rPr>
              <a:t>Berger, Caroline, et al. "Scientists and Code: Programming as a Tool." </a:t>
            </a:r>
            <a:r>
              <a:rPr lang="en" sz="1000">
                <a:solidFill>
                  <a:srgbClr val="222222"/>
                </a:solidFill>
                <a:highlight>
                  <a:srgbClr val="FFFFFF"/>
                </a:highlight>
              </a:rPr>
              <a:t>PLATEAU: 14th Annual Workshop at the Intersection of PL and HCI</a:t>
            </a:r>
            <a:r>
              <a:rPr lang="en" sz="1000">
                <a:solidFill>
                  <a:srgbClr val="222222"/>
                </a:solidFill>
                <a:highlight>
                  <a:srgbClr val="FFFFFF"/>
                </a:highlight>
                <a:latin typeface="Cabin"/>
                <a:ea typeface="Cabin"/>
                <a:cs typeface="Cabin"/>
                <a:sym typeface="Cabin"/>
              </a:rPr>
              <a:t> , 2024.</a:t>
            </a:r>
            <a:endParaRPr>
              <a:latin typeface="Cabin"/>
              <a:ea typeface="Cabin"/>
              <a:cs typeface="Cabin"/>
              <a:sym typeface="Cabin"/>
            </a:endParaRPr>
          </a:p>
        </p:txBody>
      </p:sp>
      <p:pic>
        <p:nvPicPr>
          <p:cNvPr id="189" name="Google Shape;189;p35"/>
          <p:cNvPicPr preferRelativeResize="0"/>
          <p:nvPr/>
        </p:nvPicPr>
        <p:blipFill>
          <a:blip r:embed="rId6">
            <a:alphaModFix/>
          </a:blip>
          <a:stretch>
            <a:fillRect/>
          </a:stretch>
        </p:blipFill>
        <p:spPr>
          <a:xfrm>
            <a:off x="311700" y="3712251"/>
            <a:ext cx="732450" cy="720175"/>
          </a:xfrm>
          <a:prstGeom prst="rect">
            <a:avLst/>
          </a:prstGeom>
          <a:noFill/>
          <a:ln>
            <a:noFill/>
          </a:ln>
        </p:spPr>
      </p:pic>
      <p:sp>
        <p:nvSpPr>
          <p:cNvPr id="190" name="Google Shape;190;p35"/>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Cabin"/>
                <a:ea typeface="Cabin"/>
                <a:cs typeface="Cabin"/>
                <a:sym typeface="Cabin"/>
              </a:rPr>
              <a:t>Scientific Programming</a:t>
            </a:r>
            <a:endParaRPr sz="1400">
              <a:solidFill>
                <a:schemeClr val="dk2"/>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bin"/>
                <a:ea typeface="Cabin"/>
                <a:cs typeface="Cabin"/>
                <a:sym typeface="Cabin"/>
              </a:rPr>
              <a:t>Complete and Accurate </a:t>
            </a:r>
            <a:r>
              <a:rPr lang="en">
                <a:latin typeface="Cabin"/>
                <a:ea typeface="Cabin"/>
                <a:cs typeface="Cabin"/>
                <a:sym typeface="Cabin"/>
              </a:rPr>
              <a:t>Picture</a:t>
            </a:r>
            <a:r>
              <a:rPr lang="en">
                <a:latin typeface="Cabin"/>
                <a:ea typeface="Cabin"/>
                <a:cs typeface="Cabin"/>
                <a:sym typeface="Cabin"/>
              </a:rPr>
              <a:t> of their Science</a:t>
            </a:r>
            <a:endParaRPr>
              <a:latin typeface="Cabin"/>
              <a:ea typeface="Cabin"/>
              <a:cs typeface="Cabin"/>
              <a:sym typeface="Cabin"/>
            </a:endParaRPr>
          </a:p>
        </p:txBody>
      </p:sp>
      <p:pic>
        <p:nvPicPr>
          <p:cNvPr id="196" name="Google Shape;196;p36" title="shark-position-viz (1).jpg"/>
          <p:cNvPicPr preferRelativeResize="0"/>
          <p:nvPr/>
        </p:nvPicPr>
        <p:blipFill>
          <a:blip r:embed="rId3">
            <a:alphaModFix/>
          </a:blip>
          <a:stretch>
            <a:fillRect/>
          </a:stretch>
        </p:blipFill>
        <p:spPr>
          <a:xfrm>
            <a:off x="311700" y="1085575"/>
            <a:ext cx="8520602" cy="2720947"/>
          </a:xfrm>
          <a:prstGeom prst="rect">
            <a:avLst/>
          </a:prstGeom>
          <a:noFill/>
          <a:ln>
            <a:noFill/>
          </a:ln>
        </p:spPr>
      </p:pic>
      <p:sp>
        <p:nvSpPr>
          <p:cNvPr id="197" name="Google Shape;197;p36"/>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4">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
        <p:nvSpPr>
          <p:cNvPr id="198" name="Google Shape;198;p36"/>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Cabin"/>
                <a:ea typeface="Cabin"/>
                <a:cs typeface="Cabin"/>
                <a:sym typeface="Cabin"/>
              </a:rPr>
              <a:t>Scientific Programming</a:t>
            </a:r>
            <a:endParaRPr sz="1400">
              <a:solidFill>
                <a:schemeClr val="dk2"/>
              </a:solidFill>
              <a:latin typeface="Cabin"/>
              <a:ea typeface="Cabin"/>
              <a:cs typeface="Cabin"/>
              <a:sym typeface="Cabin"/>
            </a:endParaRPr>
          </a:p>
        </p:txBody>
      </p:sp>
      <p:sp>
        <p:nvSpPr>
          <p:cNvPr id="199" name="Google Shape;199;p36"/>
          <p:cNvSpPr txBox="1"/>
          <p:nvPr/>
        </p:nvSpPr>
        <p:spPr>
          <a:xfrm>
            <a:off x="1407175" y="3874375"/>
            <a:ext cx="6502200" cy="6480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Cabin"/>
              <a:buChar char="-"/>
            </a:pPr>
            <a:r>
              <a:rPr lang="en">
                <a:solidFill>
                  <a:schemeClr val="dk1"/>
                </a:solidFill>
                <a:latin typeface="Cabin"/>
                <a:ea typeface="Cabin"/>
                <a:cs typeface="Cabin"/>
                <a:sym typeface="Cabin"/>
              </a:rPr>
              <a:t>Postdoctoral Fellow at large North American </a:t>
            </a:r>
            <a:r>
              <a:rPr lang="en">
                <a:solidFill>
                  <a:schemeClr val="dk1"/>
                </a:solidFill>
                <a:latin typeface="Cabin"/>
                <a:ea typeface="Cabin"/>
                <a:cs typeface="Cabin"/>
                <a:sym typeface="Cabin"/>
              </a:rPr>
              <a:t>Oceanographic</a:t>
            </a:r>
            <a:r>
              <a:rPr lang="en">
                <a:solidFill>
                  <a:schemeClr val="dk1"/>
                </a:solidFill>
                <a:latin typeface="Cabin"/>
                <a:ea typeface="Cabin"/>
                <a:cs typeface="Cabin"/>
                <a:sym typeface="Cabin"/>
              </a:rPr>
              <a:t> </a:t>
            </a:r>
            <a:r>
              <a:rPr lang="en">
                <a:solidFill>
                  <a:schemeClr val="dk1"/>
                </a:solidFill>
                <a:latin typeface="Cabin"/>
                <a:ea typeface="Cabin"/>
                <a:cs typeface="Cabin"/>
                <a:sym typeface="Cabin"/>
              </a:rPr>
              <a:t>R</a:t>
            </a:r>
            <a:r>
              <a:rPr lang="en">
                <a:solidFill>
                  <a:schemeClr val="dk1"/>
                </a:solidFill>
                <a:latin typeface="Cabin"/>
                <a:ea typeface="Cabin"/>
                <a:cs typeface="Cabin"/>
                <a:sym typeface="Cabin"/>
              </a:rPr>
              <a:t>esearch </a:t>
            </a:r>
            <a:r>
              <a:rPr lang="en">
                <a:solidFill>
                  <a:schemeClr val="dk1"/>
                </a:solidFill>
                <a:latin typeface="Cabin"/>
                <a:ea typeface="Cabin"/>
                <a:cs typeface="Cabin"/>
                <a:sym typeface="Cabin"/>
              </a:rPr>
              <a:t>Institute</a:t>
            </a:r>
            <a:r>
              <a:rPr lang="en">
                <a:solidFill>
                  <a:schemeClr val="dk1"/>
                </a:solidFill>
                <a:latin typeface="Cabin"/>
                <a:ea typeface="Cabin"/>
                <a:cs typeface="Cabin"/>
                <a:sym typeface="Cabin"/>
              </a:rPr>
              <a:t>, she specializes in large predatory animals, 2025</a:t>
            </a:r>
            <a:endParaRPr>
              <a:solidFill>
                <a:schemeClr val="dk2"/>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7"/>
          <p:cNvSpPr txBox="1"/>
          <p:nvPr>
            <p:ph idx="1" type="body"/>
          </p:nvPr>
        </p:nvSpPr>
        <p:spPr>
          <a:xfrm>
            <a:off x="311700" y="4230575"/>
            <a:ext cx="8434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rgbClr val="666666"/>
                </a:solidFill>
              </a:rPr>
              <a:t>Live Coding - </a:t>
            </a:r>
            <a:r>
              <a:rPr lang="en" sz="2300">
                <a:solidFill>
                  <a:srgbClr val="666666"/>
                </a:solidFill>
              </a:rPr>
              <a:t>Scientific Programming - </a:t>
            </a:r>
            <a:r>
              <a:rPr b="1" lang="en" sz="2300"/>
              <a:t>AI-Assisted Programming</a:t>
            </a:r>
            <a:endParaRPr b="1"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a:t>
            </a:r>
            <a:r>
              <a:rPr lang="en"/>
              <a:t>I am worried about </a:t>
            </a:r>
            <a:r>
              <a:rPr lang="en">
                <a:highlight>
                  <a:srgbClr val="FFF2CC"/>
                </a:highlight>
              </a:rPr>
              <a:t>losing my coding skills</a:t>
            </a:r>
            <a:r>
              <a:rPr lang="en"/>
              <a:t>, to be honest I have sort of given up on this, but for a while I still wanted to be able to code cleanly and nicely and I felt too much reliance on AI was making me lose my skills... A bit tied to above, but before with copy pasting, I ended up in situations where my code base was half my crappy code and half AI very clean but perhaps overly complex code, which made me not want to use AI as, even if the code works, it was just harder to understand and debug. Now with mostly pure vibe coding, </a:t>
            </a:r>
            <a:r>
              <a:rPr lang="en">
                <a:highlight>
                  <a:srgbClr val="FFF2CC"/>
                </a:highlight>
              </a:rPr>
              <a:t>I have just surrendered to it's stylistic preferences.</a:t>
            </a:r>
            <a:r>
              <a:rPr lang="en"/>
              <a:t>” </a:t>
            </a:r>
            <a:endParaRPr/>
          </a:p>
          <a:p>
            <a:pPr indent="-342900" lvl="0" marL="457200" rtl="0" algn="l">
              <a:spcBef>
                <a:spcPts val="1200"/>
              </a:spcBef>
              <a:spcAft>
                <a:spcPts val="0"/>
              </a:spcAft>
              <a:buSzPts val="1800"/>
              <a:buChar char="-"/>
            </a:pPr>
            <a:r>
              <a:rPr lang="en"/>
              <a:t>PhD student in Physical Oceanography at a European University, teaches programming and uses python, JS, HTML &amp; CSS </a:t>
            </a:r>
            <a:endParaRPr/>
          </a:p>
        </p:txBody>
      </p:sp>
      <p:sp>
        <p:nvSpPr>
          <p:cNvPr id="210" name="Google Shape;21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Perspectives on Vibe Coding</a:t>
            </a:r>
            <a:endParaRPr/>
          </a:p>
        </p:txBody>
      </p:sp>
      <p:sp>
        <p:nvSpPr>
          <p:cNvPr id="211" name="Google Shape;211;p38"/>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3">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
        <p:nvSpPr>
          <p:cNvPr id="212" name="Google Shape;212;p38"/>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chemeClr val="dk2"/>
                </a:solidFill>
                <a:latin typeface="Cabin"/>
                <a:ea typeface="Cabin"/>
                <a:cs typeface="Cabin"/>
                <a:sym typeface="Cabin"/>
              </a:rPr>
              <a:t>AI-Assisted Programming</a:t>
            </a:r>
            <a:endParaRPr sz="1400">
              <a:solidFill>
                <a:schemeClr val="dk2"/>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latin typeface="Cabin"/>
                <a:ea typeface="Cabin"/>
                <a:cs typeface="Cabin"/>
                <a:sym typeface="Cabin"/>
              </a:rPr>
              <a:t>Vibe Coding Interactive Tools for </a:t>
            </a:r>
            <a:endParaRPr sz="2400">
              <a:latin typeface="Cabin"/>
              <a:ea typeface="Cabin"/>
              <a:cs typeface="Cabin"/>
              <a:sym typeface="Cabin"/>
            </a:endParaRPr>
          </a:p>
          <a:p>
            <a:pPr indent="0" lvl="0" marL="0" rtl="0" algn="l">
              <a:spcBef>
                <a:spcPts val="0"/>
              </a:spcBef>
              <a:spcAft>
                <a:spcPts val="0"/>
              </a:spcAft>
              <a:buSzPts val="990"/>
              <a:buNone/>
            </a:pPr>
            <a:r>
              <a:rPr lang="en" sz="2400">
                <a:latin typeface="Cabin"/>
                <a:ea typeface="Cabin"/>
                <a:cs typeface="Cabin"/>
                <a:sym typeface="Cabin"/>
              </a:rPr>
              <a:t>Ocean Science Communication and Analysis</a:t>
            </a:r>
            <a:endParaRPr sz="2400">
              <a:latin typeface="Cabin"/>
              <a:ea typeface="Cabin"/>
              <a:cs typeface="Cabin"/>
              <a:sym typeface="Cabin"/>
            </a:endParaRPr>
          </a:p>
        </p:txBody>
      </p:sp>
      <p:sp>
        <p:nvSpPr>
          <p:cNvPr id="218" name="Google Shape;218;p39"/>
          <p:cNvSpPr txBox="1"/>
          <p:nvPr>
            <p:ph idx="1" type="body"/>
          </p:nvPr>
        </p:nvSpPr>
        <p:spPr>
          <a:xfrm>
            <a:off x="311700" y="1407224"/>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chemeClr val="dk1"/>
                </a:solidFill>
                <a:latin typeface="Cabin"/>
                <a:ea typeface="Cabin"/>
                <a:cs typeface="Cabin"/>
                <a:sym typeface="Cabin"/>
              </a:rPr>
              <a:t>Part 1: Tutorial - Ocean Science Conference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t/>
            </a:r>
            <a:endParaRPr>
              <a:solidFill>
                <a:schemeClr val="dk1"/>
              </a:solidFill>
              <a:latin typeface="Cabin"/>
              <a:ea typeface="Cabin"/>
              <a:cs typeface="Cabin"/>
              <a:sym typeface="Cabin"/>
            </a:endParaRPr>
          </a:p>
          <a:p>
            <a:pPr indent="0" lvl="0" marL="0" rtl="0" algn="l">
              <a:lnSpc>
                <a:spcPct val="100000"/>
              </a:lnSpc>
              <a:spcBef>
                <a:spcPts val="0"/>
              </a:spcBef>
              <a:spcAft>
                <a:spcPts val="0"/>
              </a:spcAft>
              <a:buNone/>
            </a:pPr>
            <a:r>
              <a:rPr lang="en">
                <a:solidFill>
                  <a:schemeClr val="dk1"/>
                </a:solidFill>
                <a:latin typeface="Cabin"/>
                <a:ea typeface="Cabin"/>
                <a:cs typeface="Cabin"/>
                <a:sym typeface="Cabin"/>
              </a:rPr>
              <a:t>Part 2: Follow up 6 weeks</a:t>
            </a:r>
            <a:endParaRPr>
              <a:solidFill>
                <a:schemeClr val="dk1"/>
              </a:solidFill>
              <a:latin typeface="Cabin"/>
              <a:ea typeface="Cabin"/>
              <a:cs typeface="Cabin"/>
              <a:sym typeface="Cabin"/>
            </a:endParaRPr>
          </a:p>
          <a:p>
            <a:pPr indent="-342900" lvl="0" marL="457200" rtl="0" algn="l">
              <a:lnSpc>
                <a:spcPct val="100000"/>
              </a:lnSpc>
              <a:spcBef>
                <a:spcPts val="0"/>
              </a:spcBef>
              <a:spcAft>
                <a:spcPts val="0"/>
              </a:spcAft>
              <a:buClr>
                <a:schemeClr val="dk1"/>
              </a:buClr>
              <a:buSzPts val="1800"/>
              <a:buFont typeface="Cabin"/>
              <a:buChar char="-"/>
            </a:pPr>
            <a:r>
              <a:rPr lang="en">
                <a:solidFill>
                  <a:schemeClr val="dk1"/>
                </a:solidFill>
                <a:latin typeface="Cabin"/>
                <a:ea typeface="Cabin"/>
                <a:cs typeface="Cabin"/>
                <a:sym typeface="Cabin"/>
              </a:rPr>
              <a:t>What’s changed?</a:t>
            </a:r>
            <a:endParaRPr>
              <a:solidFill>
                <a:schemeClr val="dk1"/>
              </a:solidFill>
              <a:latin typeface="Cabin"/>
              <a:ea typeface="Cabin"/>
              <a:cs typeface="Cabin"/>
              <a:sym typeface="Cabin"/>
            </a:endParaRPr>
          </a:p>
        </p:txBody>
      </p:sp>
      <p:sp>
        <p:nvSpPr>
          <p:cNvPr id="219" name="Google Shape;219;p39"/>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3">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
        <p:nvSpPr>
          <p:cNvPr id="220" name="Google Shape;220;p39"/>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Cabin"/>
                <a:ea typeface="Cabin"/>
                <a:cs typeface="Cabin"/>
                <a:sym typeface="Cabin"/>
              </a:rPr>
              <a:t>AI-Assisted Programming</a:t>
            </a:r>
            <a:endParaRPr sz="1400">
              <a:solidFill>
                <a:schemeClr val="dk2"/>
              </a:solidFill>
              <a:latin typeface="Cabin"/>
              <a:ea typeface="Cabin"/>
              <a:cs typeface="Cabin"/>
              <a:sym typeface="Cabin"/>
            </a:endParaRPr>
          </a:p>
        </p:txBody>
      </p:sp>
      <p:pic>
        <p:nvPicPr>
          <p:cNvPr id="221" name="Google Shape;221;p39"/>
          <p:cNvPicPr preferRelativeResize="0"/>
          <p:nvPr/>
        </p:nvPicPr>
        <p:blipFill rotWithShape="1">
          <a:blip r:embed="rId4">
            <a:alphaModFix/>
          </a:blip>
          <a:srcRect b="0" l="0" r="0" t="4997"/>
          <a:stretch/>
        </p:blipFill>
        <p:spPr>
          <a:xfrm>
            <a:off x="311700" y="1965199"/>
            <a:ext cx="8520601" cy="12232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0"/>
          <p:cNvSpPr txBox="1"/>
          <p:nvPr/>
        </p:nvSpPr>
        <p:spPr>
          <a:xfrm>
            <a:off x="0" y="640400"/>
            <a:ext cx="2927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bin"/>
                <a:ea typeface="Cabin"/>
                <a:cs typeface="Cabin"/>
                <a:sym typeface="Cabin"/>
              </a:rPr>
              <a:t>Plugin for Novice Programmers</a:t>
            </a:r>
            <a:endParaRPr sz="1800">
              <a:solidFill>
                <a:schemeClr val="dk1"/>
              </a:solidFill>
              <a:latin typeface="Cabin"/>
              <a:ea typeface="Cabin"/>
              <a:cs typeface="Cabin"/>
              <a:sym typeface="Cabin"/>
            </a:endParaRPr>
          </a:p>
        </p:txBody>
      </p:sp>
      <p:sp>
        <p:nvSpPr>
          <p:cNvPr id="227" name="Google Shape;227;p40"/>
          <p:cNvSpPr txBox="1"/>
          <p:nvPr/>
        </p:nvSpPr>
        <p:spPr>
          <a:xfrm>
            <a:off x="1283650" y="3296600"/>
            <a:ext cx="292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bin"/>
                <a:ea typeface="Cabin"/>
                <a:cs typeface="Cabin"/>
                <a:sym typeface="Cabin"/>
              </a:rPr>
              <a:t>Live Coding </a:t>
            </a:r>
            <a:endParaRPr sz="1800">
              <a:solidFill>
                <a:schemeClr val="dk1"/>
              </a:solidFill>
              <a:latin typeface="Cabin"/>
              <a:ea typeface="Cabin"/>
              <a:cs typeface="Cabin"/>
              <a:sym typeface="Cabin"/>
            </a:endParaRPr>
          </a:p>
        </p:txBody>
      </p:sp>
      <p:sp>
        <p:nvSpPr>
          <p:cNvPr id="228" name="Google Shape;228;p40"/>
          <p:cNvSpPr txBox="1"/>
          <p:nvPr/>
        </p:nvSpPr>
        <p:spPr>
          <a:xfrm>
            <a:off x="3108300" y="912400"/>
            <a:ext cx="292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bin"/>
                <a:ea typeface="Cabin"/>
                <a:cs typeface="Cabin"/>
                <a:sym typeface="Cabin"/>
              </a:rPr>
              <a:t>Scientists Programming</a:t>
            </a:r>
            <a:endParaRPr sz="1800">
              <a:solidFill>
                <a:schemeClr val="dk1"/>
              </a:solidFill>
              <a:latin typeface="Cabin"/>
              <a:ea typeface="Cabin"/>
              <a:cs typeface="Cabin"/>
              <a:sym typeface="Cabin"/>
            </a:endParaRPr>
          </a:p>
        </p:txBody>
      </p:sp>
      <p:sp>
        <p:nvSpPr>
          <p:cNvPr id="229" name="Google Shape;229;p40"/>
          <p:cNvSpPr txBox="1"/>
          <p:nvPr/>
        </p:nvSpPr>
        <p:spPr>
          <a:xfrm>
            <a:off x="5186900" y="3286575"/>
            <a:ext cx="2927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bin"/>
                <a:ea typeface="Cabin"/>
                <a:cs typeface="Cabin"/>
                <a:sym typeface="Cabin"/>
              </a:rPr>
              <a:t>Authoring Interactive </a:t>
            </a:r>
            <a:r>
              <a:rPr lang="en" sz="1800">
                <a:solidFill>
                  <a:schemeClr val="dk1"/>
                </a:solidFill>
                <a:latin typeface="Cabin"/>
                <a:ea typeface="Cabin"/>
                <a:cs typeface="Cabin"/>
                <a:sym typeface="Cabin"/>
              </a:rPr>
              <a:t>Visualizations</a:t>
            </a:r>
            <a:endParaRPr sz="1800">
              <a:solidFill>
                <a:schemeClr val="dk1"/>
              </a:solidFill>
              <a:latin typeface="Cabin"/>
              <a:ea typeface="Cabin"/>
              <a:cs typeface="Cabin"/>
              <a:sym typeface="Cabin"/>
            </a:endParaRPr>
          </a:p>
        </p:txBody>
      </p:sp>
      <p:sp>
        <p:nvSpPr>
          <p:cNvPr id="230" name="Google Shape;230;p40"/>
          <p:cNvSpPr txBox="1"/>
          <p:nvPr/>
        </p:nvSpPr>
        <p:spPr>
          <a:xfrm>
            <a:off x="6216600" y="912400"/>
            <a:ext cx="292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bin"/>
                <a:ea typeface="Cabin"/>
                <a:cs typeface="Cabin"/>
                <a:sym typeface="Cabin"/>
              </a:rPr>
              <a:t>Vibe Coding</a:t>
            </a:r>
            <a:endParaRPr sz="1800">
              <a:solidFill>
                <a:schemeClr val="dk1"/>
              </a:solidFill>
              <a:latin typeface="Cabin"/>
              <a:ea typeface="Cabin"/>
              <a:cs typeface="Cabin"/>
              <a:sym typeface="Cabin"/>
            </a:endParaRPr>
          </a:p>
        </p:txBody>
      </p:sp>
      <p:cxnSp>
        <p:nvCxnSpPr>
          <p:cNvPr id="231" name="Google Shape;231;p40"/>
          <p:cNvCxnSpPr/>
          <p:nvPr/>
        </p:nvCxnSpPr>
        <p:spPr>
          <a:xfrm>
            <a:off x="188050" y="2337950"/>
            <a:ext cx="8701200" cy="0"/>
          </a:xfrm>
          <a:prstGeom prst="straightConnector1">
            <a:avLst/>
          </a:prstGeom>
          <a:noFill/>
          <a:ln cap="flat" cmpd="sng" w="9525">
            <a:solidFill>
              <a:schemeClr val="dk2"/>
            </a:solidFill>
            <a:prstDash val="solid"/>
            <a:round/>
            <a:headEnd len="med" w="med" type="none"/>
            <a:tailEnd len="med" w="med" type="none"/>
          </a:ln>
        </p:spPr>
      </p:cxnSp>
      <p:cxnSp>
        <p:nvCxnSpPr>
          <p:cNvPr id="232" name="Google Shape;232;p40"/>
          <p:cNvCxnSpPr>
            <a:endCxn id="226" idx="2"/>
          </p:cNvCxnSpPr>
          <p:nvPr/>
        </p:nvCxnSpPr>
        <p:spPr>
          <a:xfrm rot="10800000">
            <a:off x="1463700" y="1379300"/>
            <a:ext cx="0" cy="953700"/>
          </a:xfrm>
          <a:prstGeom prst="straightConnector1">
            <a:avLst/>
          </a:prstGeom>
          <a:noFill/>
          <a:ln cap="flat" cmpd="sng" w="9525">
            <a:solidFill>
              <a:schemeClr val="dk2"/>
            </a:solidFill>
            <a:prstDash val="solid"/>
            <a:round/>
            <a:headEnd len="med" w="med" type="none"/>
            <a:tailEnd len="med" w="med" type="none"/>
          </a:ln>
        </p:spPr>
      </p:cxnSp>
      <p:sp>
        <p:nvSpPr>
          <p:cNvPr id="233" name="Google Shape;233;p40"/>
          <p:cNvSpPr txBox="1"/>
          <p:nvPr/>
        </p:nvSpPr>
        <p:spPr>
          <a:xfrm>
            <a:off x="1463700" y="1911025"/>
            <a:ext cx="292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bin"/>
                <a:ea typeface="Cabin"/>
                <a:cs typeface="Cabin"/>
                <a:sym typeface="Cabin"/>
              </a:rPr>
              <a:t>2017</a:t>
            </a:r>
            <a:endParaRPr sz="1800">
              <a:solidFill>
                <a:schemeClr val="dk1"/>
              </a:solidFill>
              <a:latin typeface="Cabin"/>
              <a:ea typeface="Cabin"/>
              <a:cs typeface="Cabin"/>
              <a:sym typeface="Cabin"/>
            </a:endParaRPr>
          </a:p>
        </p:txBody>
      </p:sp>
      <p:cxnSp>
        <p:nvCxnSpPr>
          <p:cNvPr id="234" name="Google Shape;234;p40"/>
          <p:cNvCxnSpPr/>
          <p:nvPr/>
        </p:nvCxnSpPr>
        <p:spPr>
          <a:xfrm rot="10800000">
            <a:off x="2747350" y="2332875"/>
            <a:ext cx="0" cy="95370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40"/>
          <p:cNvSpPr txBox="1"/>
          <p:nvPr/>
        </p:nvSpPr>
        <p:spPr>
          <a:xfrm>
            <a:off x="2747350" y="2340900"/>
            <a:ext cx="292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bin"/>
                <a:ea typeface="Cabin"/>
                <a:cs typeface="Cabin"/>
                <a:sym typeface="Cabin"/>
              </a:rPr>
              <a:t>2023</a:t>
            </a:r>
            <a:endParaRPr sz="1800">
              <a:solidFill>
                <a:schemeClr val="dk1"/>
              </a:solidFill>
              <a:latin typeface="Cabin"/>
              <a:ea typeface="Cabin"/>
              <a:cs typeface="Cabin"/>
              <a:sym typeface="Cabin"/>
            </a:endParaRPr>
          </a:p>
        </p:txBody>
      </p:sp>
      <p:cxnSp>
        <p:nvCxnSpPr>
          <p:cNvPr id="236" name="Google Shape;236;p40"/>
          <p:cNvCxnSpPr/>
          <p:nvPr/>
        </p:nvCxnSpPr>
        <p:spPr>
          <a:xfrm rot="10800000">
            <a:off x="4538650" y="1379175"/>
            <a:ext cx="0" cy="953700"/>
          </a:xfrm>
          <a:prstGeom prst="straightConnector1">
            <a:avLst/>
          </a:prstGeom>
          <a:noFill/>
          <a:ln cap="flat" cmpd="sng" w="9525">
            <a:solidFill>
              <a:schemeClr val="dk2"/>
            </a:solidFill>
            <a:prstDash val="solid"/>
            <a:round/>
            <a:headEnd len="med" w="med" type="none"/>
            <a:tailEnd len="med" w="med" type="none"/>
          </a:ln>
        </p:spPr>
      </p:cxnSp>
      <p:sp>
        <p:nvSpPr>
          <p:cNvPr id="237" name="Google Shape;237;p40"/>
          <p:cNvSpPr txBox="1"/>
          <p:nvPr/>
        </p:nvSpPr>
        <p:spPr>
          <a:xfrm>
            <a:off x="4538650" y="1879200"/>
            <a:ext cx="292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bin"/>
                <a:ea typeface="Cabin"/>
                <a:cs typeface="Cabin"/>
                <a:sym typeface="Cabin"/>
              </a:rPr>
              <a:t>2024</a:t>
            </a:r>
            <a:endParaRPr sz="1800">
              <a:solidFill>
                <a:schemeClr val="dk1"/>
              </a:solidFill>
              <a:latin typeface="Cabin"/>
              <a:ea typeface="Cabin"/>
              <a:cs typeface="Cabin"/>
              <a:sym typeface="Cabin"/>
            </a:endParaRPr>
          </a:p>
        </p:txBody>
      </p:sp>
      <p:cxnSp>
        <p:nvCxnSpPr>
          <p:cNvPr id="238" name="Google Shape;238;p40"/>
          <p:cNvCxnSpPr/>
          <p:nvPr/>
        </p:nvCxnSpPr>
        <p:spPr>
          <a:xfrm rot="10800000">
            <a:off x="6627475" y="2332875"/>
            <a:ext cx="0" cy="953700"/>
          </a:xfrm>
          <a:prstGeom prst="straightConnector1">
            <a:avLst/>
          </a:prstGeom>
          <a:noFill/>
          <a:ln cap="flat" cmpd="sng" w="9525">
            <a:solidFill>
              <a:schemeClr val="dk2"/>
            </a:solidFill>
            <a:prstDash val="solid"/>
            <a:round/>
            <a:headEnd len="med" w="med" type="none"/>
            <a:tailEnd len="med" w="med" type="none"/>
          </a:ln>
        </p:spPr>
      </p:cxnSp>
      <p:sp>
        <p:nvSpPr>
          <p:cNvPr id="239" name="Google Shape;239;p40"/>
          <p:cNvSpPr txBox="1"/>
          <p:nvPr/>
        </p:nvSpPr>
        <p:spPr>
          <a:xfrm>
            <a:off x="6627475" y="2343025"/>
            <a:ext cx="292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bin"/>
                <a:ea typeface="Cabin"/>
                <a:cs typeface="Cabin"/>
                <a:sym typeface="Cabin"/>
              </a:rPr>
              <a:t>2025</a:t>
            </a:r>
            <a:endParaRPr sz="1800">
              <a:solidFill>
                <a:schemeClr val="dk1"/>
              </a:solidFill>
              <a:latin typeface="Cabin"/>
              <a:ea typeface="Cabin"/>
              <a:cs typeface="Cabin"/>
              <a:sym typeface="Cabin"/>
            </a:endParaRPr>
          </a:p>
        </p:txBody>
      </p:sp>
      <p:cxnSp>
        <p:nvCxnSpPr>
          <p:cNvPr id="240" name="Google Shape;240;p40"/>
          <p:cNvCxnSpPr/>
          <p:nvPr/>
        </p:nvCxnSpPr>
        <p:spPr>
          <a:xfrm rot="10800000">
            <a:off x="7704900" y="1379175"/>
            <a:ext cx="0" cy="953700"/>
          </a:xfrm>
          <a:prstGeom prst="straightConnector1">
            <a:avLst/>
          </a:prstGeom>
          <a:noFill/>
          <a:ln cap="flat" cmpd="sng" w="9525">
            <a:solidFill>
              <a:schemeClr val="dk2"/>
            </a:solidFill>
            <a:prstDash val="solid"/>
            <a:round/>
            <a:headEnd len="med" w="med" type="none"/>
            <a:tailEnd len="med" w="med" type="none"/>
          </a:ln>
        </p:spPr>
      </p:cxnSp>
      <p:sp>
        <p:nvSpPr>
          <p:cNvPr id="241" name="Google Shape;241;p40"/>
          <p:cNvSpPr txBox="1"/>
          <p:nvPr/>
        </p:nvSpPr>
        <p:spPr>
          <a:xfrm>
            <a:off x="7704900" y="1879200"/>
            <a:ext cx="292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bin"/>
                <a:ea typeface="Cabin"/>
                <a:cs typeface="Cabin"/>
                <a:sym typeface="Cabin"/>
              </a:rPr>
              <a:t>2026</a:t>
            </a:r>
            <a:endParaRPr sz="1800">
              <a:solidFill>
                <a:schemeClr val="dk1"/>
              </a:solidFill>
              <a:latin typeface="Cabin"/>
              <a:ea typeface="Cabin"/>
              <a:cs typeface="Cabin"/>
              <a:sym typeface="Cabin"/>
            </a:endParaRPr>
          </a:p>
        </p:txBody>
      </p:sp>
      <p:sp>
        <p:nvSpPr>
          <p:cNvPr id="242" name="Google Shape;242;p40"/>
          <p:cNvSpPr txBox="1"/>
          <p:nvPr/>
        </p:nvSpPr>
        <p:spPr>
          <a:xfrm>
            <a:off x="3212950" y="4133700"/>
            <a:ext cx="29274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300">
                <a:solidFill>
                  <a:schemeClr val="accent4"/>
                </a:solidFill>
                <a:latin typeface="Cabin"/>
                <a:ea typeface="Cabin"/>
                <a:cs typeface="Cabin"/>
                <a:sym typeface="Cabin"/>
              </a:rPr>
              <a:t>What comes next?</a:t>
            </a:r>
            <a:endParaRPr i="1" sz="2300">
              <a:solidFill>
                <a:schemeClr val="accent4"/>
              </a:solidFill>
              <a:latin typeface="Cabin"/>
              <a:ea typeface="Cabin"/>
              <a:cs typeface="Cabin"/>
              <a:sym typeface="Cabin"/>
            </a:endParaRPr>
          </a:p>
        </p:txBody>
      </p:sp>
      <p:sp>
        <p:nvSpPr>
          <p:cNvPr id="243" name="Google Shape;243;p40"/>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3">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Future Work</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Reprogrammable Women-Centric Software</a:t>
            </a:r>
            <a:endParaRPr/>
          </a:p>
        </p:txBody>
      </p:sp>
      <p:pic>
        <p:nvPicPr>
          <p:cNvPr id="254" name="Google Shape;254;p42"/>
          <p:cNvPicPr preferRelativeResize="0"/>
          <p:nvPr/>
        </p:nvPicPr>
        <p:blipFill>
          <a:blip r:embed="rId3">
            <a:alphaModFix/>
          </a:blip>
          <a:stretch>
            <a:fillRect/>
          </a:stretch>
        </p:blipFill>
        <p:spPr>
          <a:xfrm>
            <a:off x="311700" y="1152473"/>
            <a:ext cx="4164650" cy="3606300"/>
          </a:xfrm>
          <a:prstGeom prst="rect">
            <a:avLst/>
          </a:prstGeom>
          <a:noFill/>
          <a:ln>
            <a:noFill/>
          </a:ln>
        </p:spPr>
      </p:pic>
      <p:sp>
        <p:nvSpPr>
          <p:cNvPr id="255" name="Google Shape;255;p42"/>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4">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pic>
        <p:nvPicPr>
          <p:cNvPr id="256" name="Google Shape;256;p42" title="IMG_9816.MOV">
            <a:hlinkClick r:id="rId5"/>
          </p:cNvPr>
          <p:cNvPicPr preferRelativeResize="0"/>
          <p:nvPr/>
        </p:nvPicPr>
        <p:blipFill>
          <a:blip r:embed="rId6">
            <a:alphaModFix/>
          </a:blip>
          <a:stretch>
            <a:fillRect/>
          </a:stretch>
        </p:blipFill>
        <p:spPr>
          <a:xfrm>
            <a:off x="6436175" y="160475"/>
            <a:ext cx="2569998" cy="4568875"/>
          </a:xfrm>
          <a:prstGeom prst="rect">
            <a:avLst/>
          </a:prstGeom>
          <a:noFill/>
          <a:ln>
            <a:noFill/>
          </a:ln>
        </p:spPr>
      </p:pic>
      <p:sp>
        <p:nvSpPr>
          <p:cNvPr id="257" name="Google Shape;257;p42"/>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chemeClr val="dk2"/>
                </a:solidFill>
              </a:rPr>
              <a:t>Future Work</a:t>
            </a:r>
            <a:endParaRPr sz="14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Methods for </a:t>
            </a:r>
            <a:r>
              <a:rPr lang="en"/>
              <a:t>Evaluating</a:t>
            </a:r>
            <a:r>
              <a:rPr lang="en"/>
              <a:t> Programming Languages and Tools</a:t>
            </a:r>
            <a:endParaRPr/>
          </a:p>
        </p:txBody>
      </p:sp>
      <p:sp>
        <p:nvSpPr>
          <p:cNvPr id="263" name="Google Shape;263;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4" name="Google Shape;264;p43"/>
          <p:cNvPicPr preferRelativeResize="0"/>
          <p:nvPr/>
        </p:nvPicPr>
        <p:blipFill rotWithShape="1">
          <a:blip r:embed="rId3">
            <a:alphaModFix/>
          </a:blip>
          <a:srcRect b="10959" l="0" r="0" t="7984"/>
          <a:stretch/>
        </p:blipFill>
        <p:spPr>
          <a:xfrm>
            <a:off x="311700" y="1208725"/>
            <a:ext cx="5273851" cy="3360149"/>
          </a:xfrm>
          <a:prstGeom prst="rect">
            <a:avLst/>
          </a:prstGeom>
          <a:noFill/>
          <a:ln>
            <a:noFill/>
          </a:ln>
        </p:spPr>
      </p:pic>
      <p:pic>
        <p:nvPicPr>
          <p:cNvPr id="265" name="Google Shape;265;p43"/>
          <p:cNvPicPr preferRelativeResize="0"/>
          <p:nvPr/>
        </p:nvPicPr>
        <p:blipFill>
          <a:blip r:embed="rId4">
            <a:alphaModFix/>
          </a:blip>
          <a:stretch>
            <a:fillRect/>
          </a:stretch>
        </p:blipFill>
        <p:spPr>
          <a:xfrm>
            <a:off x="4840725" y="1555099"/>
            <a:ext cx="3991574" cy="2655324"/>
          </a:xfrm>
          <a:prstGeom prst="rect">
            <a:avLst/>
          </a:prstGeom>
          <a:noFill/>
          <a:ln>
            <a:noFill/>
          </a:ln>
        </p:spPr>
      </p:pic>
      <p:sp>
        <p:nvSpPr>
          <p:cNvPr id="266" name="Google Shape;266;p43"/>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5">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
        <p:nvSpPr>
          <p:cNvPr id="267" name="Google Shape;267;p43"/>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rgbClr val="666666"/>
                </a:solidFill>
              </a:rPr>
              <a:t>Future Work</a:t>
            </a:r>
            <a:endParaRPr sz="1400">
              <a:solidFill>
                <a:srgbClr val="66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Pedagogical Programming Environments</a:t>
            </a:r>
            <a:endParaRPr/>
          </a:p>
        </p:txBody>
      </p:sp>
      <p:pic>
        <p:nvPicPr>
          <p:cNvPr id="107" name="Google Shape;107;p26"/>
          <p:cNvPicPr preferRelativeResize="0"/>
          <p:nvPr/>
        </p:nvPicPr>
        <p:blipFill>
          <a:blip r:embed="rId3">
            <a:alphaModFix/>
          </a:blip>
          <a:stretch>
            <a:fillRect/>
          </a:stretch>
        </p:blipFill>
        <p:spPr>
          <a:xfrm>
            <a:off x="311700" y="1152475"/>
            <a:ext cx="7447700" cy="2260267"/>
          </a:xfrm>
          <a:prstGeom prst="rect">
            <a:avLst/>
          </a:prstGeom>
          <a:noFill/>
          <a:ln>
            <a:noFill/>
          </a:ln>
        </p:spPr>
      </p:pic>
      <p:sp>
        <p:nvSpPr>
          <p:cNvPr id="108" name="Google Shape;108;p26"/>
          <p:cNvSpPr txBox="1"/>
          <p:nvPr/>
        </p:nvSpPr>
        <p:spPr>
          <a:xfrm>
            <a:off x="3324756" y="3095042"/>
            <a:ext cx="915600" cy="317700"/>
          </a:xfrm>
          <a:prstGeom prst="rect">
            <a:avLst/>
          </a:prstGeom>
          <a:noFill/>
          <a:ln>
            <a:noFill/>
          </a:ln>
        </p:spPr>
        <p:txBody>
          <a:bodyPr anchorCtr="0" anchor="t" bIns="78625" lIns="78625" spcFirstLastPara="1" rIns="78625" wrap="square" tIns="78625">
            <a:spAutoFit/>
          </a:bodyPr>
          <a:lstStyle/>
          <a:p>
            <a:pPr indent="0" lvl="0" marL="0" rtl="0" algn="l">
              <a:spcBef>
                <a:spcPts val="0"/>
              </a:spcBef>
              <a:spcAft>
                <a:spcPts val="0"/>
              </a:spcAft>
              <a:buNone/>
            </a:pPr>
            <a:r>
              <a:rPr lang="en" sz="1032">
                <a:solidFill>
                  <a:schemeClr val="dk1"/>
                </a:solidFill>
              </a:rPr>
              <a:t>Scratch, MIT</a:t>
            </a:r>
            <a:endParaRPr sz="1032">
              <a:solidFill>
                <a:schemeClr val="dk1"/>
              </a:solidFill>
            </a:endParaRPr>
          </a:p>
        </p:txBody>
      </p:sp>
      <p:sp>
        <p:nvSpPr>
          <p:cNvPr id="109" name="Google Shape;109;p26"/>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4">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bin"/>
                <a:ea typeface="Cabin"/>
                <a:cs typeface="Cabin"/>
                <a:sym typeface="Cabin"/>
              </a:rPr>
              <a:t>Gesture Supported Coding</a:t>
            </a:r>
            <a:endParaRPr>
              <a:latin typeface="Cabin"/>
              <a:ea typeface="Cabin"/>
              <a:cs typeface="Cabin"/>
              <a:sym typeface="Cabin"/>
            </a:endParaRPr>
          </a:p>
        </p:txBody>
      </p:sp>
      <p:sp>
        <p:nvSpPr>
          <p:cNvPr id="273" name="Google Shape;273;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4" name="Google Shape;274;p44" title="claude-4-demo-1.gif"/>
          <p:cNvPicPr preferRelativeResize="0"/>
          <p:nvPr/>
        </p:nvPicPr>
        <p:blipFill>
          <a:blip r:embed="rId3">
            <a:alphaModFix/>
          </a:blip>
          <a:stretch>
            <a:fillRect/>
          </a:stretch>
        </p:blipFill>
        <p:spPr>
          <a:xfrm>
            <a:off x="311689" y="1152476"/>
            <a:ext cx="5434485" cy="3071675"/>
          </a:xfrm>
          <a:prstGeom prst="rect">
            <a:avLst/>
          </a:prstGeom>
          <a:noFill/>
          <a:ln>
            <a:noFill/>
          </a:ln>
        </p:spPr>
      </p:pic>
      <p:pic>
        <p:nvPicPr>
          <p:cNvPr id="275" name="Google Shape;275;p44"/>
          <p:cNvPicPr preferRelativeResize="0"/>
          <p:nvPr/>
        </p:nvPicPr>
        <p:blipFill>
          <a:blip r:embed="rId4">
            <a:alphaModFix/>
          </a:blip>
          <a:stretch>
            <a:fillRect/>
          </a:stretch>
        </p:blipFill>
        <p:spPr>
          <a:xfrm>
            <a:off x="4303650" y="1152475"/>
            <a:ext cx="4618680" cy="3071675"/>
          </a:xfrm>
          <a:prstGeom prst="rect">
            <a:avLst/>
          </a:prstGeom>
          <a:noFill/>
          <a:ln>
            <a:noFill/>
          </a:ln>
        </p:spPr>
      </p:pic>
      <p:sp>
        <p:nvSpPr>
          <p:cNvPr id="276" name="Google Shape;276;p44"/>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highlight>
                  <a:schemeClr val="lt1"/>
                </a:highlight>
                <a:latin typeface="Merriweather"/>
                <a:ea typeface="Merriweather"/>
                <a:cs typeface="Merriweather"/>
                <a:sym typeface="Merriweather"/>
              </a:rPr>
              <a:t>Caroline Berger | </a:t>
            </a:r>
            <a:r>
              <a:rPr lang="en" sz="1000">
                <a:solidFill>
                  <a:srgbClr val="000000"/>
                </a:solidFill>
                <a:highlight>
                  <a:schemeClr val="lt1"/>
                </a:highlight>
                <a:uFill>
                  <a:noFill/>
                </a:uFill>
                <a:latin typeface="Merriweather"/>
                <a:ea typeface="Merriweather"/>
                <a:cs typeface="Merriweather"/>
                <a:sym typeface="Merriweather"/>
                <a:hlinkClick r:id="rId5">
                  <a:extLst>
                    <a:ext uri="{A12FA001-AC4F-418D-AE19-62706E023703}">
                      <ahyp:hlinkClr val="tx"/>
                    </a:ext>
                  </a:extLst>
                </a:hlinkClick>
              </a:rPr>
              <a:t>caroline.berger@cs.au.dk</a:t>
            </a:r>
            <a:r>
              <a:rPr lang="en" sz="1000">
                <a:solidFill>
                  <a:srgbClr val="000000"/>
                </a:solidFill>
                <a:highlight>
                  <a:schemeClr val="lt1"/>
                </a:highlight>
                <a:latin typeface="Merriweather"/>
                <a:ea typeface="Merriweather"/>
                <a:cs typeface="Merriweather"/>
                <a:sym typeface="Merriweather"/>
              </a:rPr>
              <a:t>  | </a:t>
            </a:r>
            <a:fld id="{00000000-1234-1234-1234-123412341234}" type="slidenum">
              <a:rPr lang="en" sz="1000">
                <a:solidFill>
                  <a:srgbClr val="000000"/>
                </a:solidFill>
                <a:highlight>
                  <a:schemeClr val="lt1"/>
                </a:highlight>
                <a:latin typeface="Merriweather"/>
                <a:ea typeface="Merriweather"/>
                <a:cs typeface="Merriweather"/>
                <a:sym typeface="Merriweather"/>
              </a:rPr>
              <a:t>‹#›</a:t>
            </a:fld>
            <a:endParaRPr sz="1000">
              <a:solidFill>
                <a:srgbClr val="000000"/>
              </a:solidFill>
              <a:highlight>
                <a:schemeClr val="lt1"/>
              </a:highlight>
              <a:latin typeface="Merriweather"/>
              <a:ea typeface="Merriweather"/>
              <a:cs typeface="Merriweather"/>
              <a:sym typeface="Merriweather"/>
            </a:endParaRPr>
          </a:p>
        </p:txBody>
      </p:sp>
      <p:sp>
        <p:nvSpPr>
          <p:cNvPr id="277" name="Google Shape;277;p44"/>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Cabin"/>
                <a:ea typeface="Cabin"/>
                <a:cs typeface="Cabin"/>
                <a:sym typeface="Cabin"/>
              </a:rPr>
              <a:t>Future Work</a:t>
            </a:r>
            <a:endParaRPr sz="1400">
              <a:latin typeface="Cabin"/>
              <a:ea typeface="Cabin"/>
              <a:cs typeface="Cabin"/>
              <a:sym typeface="Cab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5"/>
          <p:cNvPicPr preferRelativeResize="0"/>
          <p:nvPr/>
        </p:nvPicPr>
        <p:blipFill>
          <a:blip r:embed="rId3">
            <a:alphaModFix/>
          </a:blip>
          <a:stretch>
            <a:fillRect/>
          </a:stretch>
        </p:blipFill>
        <p:spPr>
          <a:xfrm>
            <a:off x="6033225" y="3353779"/>
            <a:ext cx="1737360" cy="2501799"/>
          </a:xfrm>
          <a:prstGeom prst="rect">
            <a:avLst/>
          </a:prstGeom>
          <a:noFill/>
          <a:ln>
            <a:noFill/>
          </a:ln>
        </p:spPr>
      </p:pic>
      <p:pic>
        <p:nvPicPr>
          <p:cNvPr id="283" name="Google Shape;283;p45"/>
          <p:cNvPicPr preferRelativeResize="0"/>
          <p:nvPr/>
        </p:nvPicPr>
        <p:blipFill rotWithShape="1">
          <a:blip r:embed="rId4">
            <a:alphaModFix/>
          </a:blip>
          <a:srcRect b="0" l="0" r="13442" t="0"/>
          <a:stretch/>
        </p:blipFill>
        <p:spPr>
          <a:xfrm>
            <a:off x="-6827" y="1803024"/>
            <a:ext cx="1445674" cy="1670231"/>
          </a:xfrm>
          <a:prstGeom prst="rect">
            <a:avLst/>
          </a:prstGeom>
          <a:noFill/>
          <a:ln>
            <a:noFill/>
          </a:ln>
        </p:spPr>
      </p:pic>
      <p:pic>
        <p:nvPicPr>
          <p:cNvPr id="284" name="Google Shape;284;p45"/>
          <p:cNvPicPr preferRelativeResize="0"/>
          <p:nvPr/>
        </p:nvPicPr>
        <p:blipFill rotWithShape="1">
          <a:blip r:embed="rId5">
            <a:alphaModFix/>
          </a:blip>
          <a:srcRect b="7544" l="0" r="18167" t="0"/>
          <a:stretch/>
        </p:blipFill>
        <p:spPr>
          <a:xfrm>
            <a:off x="1424799" y="1774090"/>
            <a:ext cx="1444752" cy="1637385"/>
          </a:xfrm>
          <a:prstGeom prst="rect">
            <a:avLst/>
          </a:prstGeom>
          <a:noFill/>
          <a:ln>
            <a:noFill/>
          </a:ln>
        </p:spPr>
      </p:pic>
      <p:pic>
        <p:nvPicPr>
          <p:cNvPr id="285" name="Google Shape;285;p45"/>
          <p:cNvPicPr preferRelativeResize="0"/>
          <p:nvPr/>
        </p:nvPicPr>
        <p:blipFill rotWithShape="1">
          <a:blip r:embed="rId6">
            <a:alphaModFix/>
          </a:blip>
          <a:srcRect b="29652" l="0" r="0" t="0"/>
          <a:stretch/>
        </p:blipFill>
        <p:spPr>
          <a:xfrm>
            <a:off x="2869688" y="1803024"/>
            <a:ext cx="1445678" cy="1670231"/>
          </a:xfrm>
          <a:prstGeom prst="rect">
            <a:avLst/>
          </a:prstGeom>
          <a:noFill/>
          <a:ln>
            <a:noFill/>
          </a:ln>
        </p:spPr>
      </p:pic>
      <p:pic>
        <p:nvPicPr>
          <p:cNvPr id="286" name="Google Shape;286;p45"/>
          <p:cNvPicPr preferRelativeResize="0"/>
          <p:nvPr/>
        </p:nvPicPr>
        <p:blipFill rotWithShape="1">
          <a:blip r:embed="rId7">
            <a:alphaModFix/>
          </a:blip>
          <a:srcRect b="18434" l="0" r="0" t="0"/>
          <a:stretch/>
        </p:blipFill>
        <p:spPr>
          <a:xfrm>
            <a:off x="1333361" y="3353777"/>
            <a:ext cx="1627632" cy="1995787"/>
          </a:xfrm>
          <a:prstGeom prst="rect">
            <a:avLst/>
          </a:prstGeom>
          <a:noFill/>
          <a:ln>
            <a:noFill/>
          </a:ln>
        </p:spPr>
      </p:pic>
      <p:pic>
        <p:nvPicPr>
          <p:cNvPr id="287" name="Google Shape;287;p45"/>
          <p:cNvPicPr preferRelativeResize="0"/>
          <p:nvPr/>
        </p:nvPicPr>
        <p:blipFill rotWithShape="1">
          <a:blip r:embed="rId8">
            <a:alphaModFix/>
          </a:blip>
          <a:srcRect b="11748" l="19276" r="32484" t="6499"/>
          <a:stretch/>
        </p:blipFill>
        <p:spPr>
          <a:xfrm>
            <a:off x="-231502" y="3353777"/>
            <a:ext cx="1669875" cy="1892526"/>
          </a:xfrm>
          <a:prstGeom prst="rect">
            <a:avLst/>
          </a:prstGeom>
          <a:noFill/>
          <a:ln>
            <a:noFill/>
          </a:ln>
        </p:spPr>
      </p:pic>
      <p:pic>
        <p:nvPicPr>
          <p:cNvPr id="288" name="Google Shape;288;p45"/>
          <p:cNvPicPr preferRelativeResize="0"/>
          <p:nvPr/>
        </p:nvPicPr>
        <p:blipFill rotWithShape="1">
          <a:blip r:embed="rId9">
            <a:alphaModFix/>
          </a:blip>
          <a:srcRect b="0" l="0" r="27610" t="0"/>
          <a:stretch/>
        </p:blipFill>
        <p:spPr>
          <a:xfrm>
            <a:off x="4292125" y="3353774"/>
            <a:ext cx="1741092" cy="1810748"/>
          </a:xfrm>
          <a:prstGeom prst="rect">
            <a:avLst/>
          </a:prstGeom>
          <a:noFill/>
          <a:ln>
            <a:noFill/>
          </a:ln>
        </p:spPr>
      </p:pic>
      <p:pic>
        <p:nvPicPr>
          <p:cNvPr id="289" name="Google Shape;289;p45"/>
          <p:cNvPicPr preferRelativeResize="0"/>
          <p:nvPr/>
        </p:nvPicPr>
        <p:blipFill>
          <a:blip r:embed="rId10">
            <a:alphaModFix/>
          </a:blip>
          <a:stretch>
            <a:fillRect/>
          </a:stretch>
        </p:blipFill>
        <p:spPr>
          <a:xfrm>
            <a:off x="2870151" y="3353777"/>
            <a:ext cx="1444752" cy="1810756"/>
          </a:xfrm>
          <a:prstGeom prst="rect">
            <a:avLst/>
          </a:prstGeom>
          <a:noFill/>
          <a:ln>
            <a:noFill/>
          </a:ln>
        </p:spPr>
      </p:pic>
      <p:sp>
        <p:nvSpPr>
          <p:cNvPr id="290" name="Google Shape;290;p45"/>
          <p:cNvSpPr txBox="1"/>
          <p:nvPr/>
        </p:nvSpPr>
        <p:spPr>
          <a:xfrm>
            <a:off x="7770575" y="3353775"/>
            <a:ext cx="1377000" cy="1803000"/>
          </a:xfrm>
          <a:prstGeom prst="rect">
            <a:avLst/>
          </a:prstGeom>
          <a:solidFill>
            <a:srgbClr val="FFF2CC"/>
          </a:solidFill>
          <a:ln>
            <a:noFill/>
          </a:ln>
        </p:spPr>
        <p:txBody>
          <a:bodyPr anchorCtr="0" anchor="ctr" bIns="97400" lIns="97400" spcFirstLastPara="1" rIns="97400" wrap="square" tIns="97400">
            <a:noAutofit/>
          </a:bodyPr>
          <a:lstStyle/>
          <a:p>
            <a:pPr indent="0" lvl="0" marL="0" rtl="0" algn="ctr">
              <a:spcBef>
                <a:spcPts val="0"/>
              </a:spcBef>
              <a:spcAft>
                <a:spcPts val="0"/>
              </a:spcAft>
              <a:buNone/>
            </a:pPr>
            <a:r>
              <a:rPr i="1" lang="en" sz="1500">
                <a:solidFill>
                  <a:schemeClr val="dk1"/>
                </a:solidFill>
                <a:latin typeface="Merriweather"/>
                <a:ea typeface="Merriweather"/>
                <a:cs typeface="Merriweather"/>
                <a:sym typeface="Merriweather"/>
              </a:rPr>
              <a:t>Seeking postdoctoral </a:t>
            </a:r>
            <a:endParaRPr i="1" sz="15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i="1" lang="en" sz="1500">
                <a:solidFill>
                  <a:schemeClr val="dk1"/>
                </a:solidFill>
                <a:latin typeface="Merriweather"/>
                <a:ea typeface="Merriweather"/>
                <a:cs typeface="Merriweather"/>
                <a:sym typeface="Merriweather"/>
              </a:rPr>
              <a:t>opportunities for</a:t>
            </a:r>
            <a:endParaRPr i="1" sz="15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i="1" lang="en" sz="1500">
                <a:solidFill>
                  <a:schemeClr val="dk1"/>
                </a:solidFill>
                <a:latin typeface="Merriweather"/>
                <a:ea typeface="Merriweather"/>
                <a:cs typeface="Merriweather"/>
                <a:sym typeface="Merriweather"/>
              </a:rPr>
              <a:t>Jan. 2027</a:t>
            </a:r>
            <a:endParaRPr sz="1500"/>
          </a:p>
        </p:txBody>
      </p:sp>
      <p:pic>
        <p:nvPicPr>
          <p:cNvPr id="291" name="Google Shape;291;p45"/>
          <p:cNvPicPr preferRelativeResize="0"/>
          <p:nvPr/>
        </p:nvPicPr>
        <p:blipFill rotWithShape="1">
          <a:blip r:embed="rId11">
            <a:alphaModFix/>
          </a:blip>
          <a:srcRect b="13113" l="0" r="2601" t="5843"/>
          <a:stretch/>
        </p:blipFill>
        <p:spPr>
          <a:xfrm>
            <a:off x="5775400" y="92250"/>
            <a:ext cx="1810800" cy="1810800"/>
          </a:xfrm>
          <a:prstGeom prst="ellipse">
            <a:avLst/>
          </a:prstGeom>
          <a:noFill/>
          <a:ln>
            <a:noFill/>
          </a:ln>
        </p:spPr>
      </p:pic>
      <p:sp>
        <p:nvSpPr>
          <p:cNvPr id="292" name="Google Shape;292;p45"/>
          <p:cNvSpPr txBox="1"/>
          <p:nvPr/>
        </p:nvSpPr>
        <p:spPr>
          <a:xfrm>
            <a:off x="4660150" y="1756425"/>
            <a:ext cx="4041300" cy="1076100"/>
          </a:xfrm>
          <a:prstGeom prst="rect">
            <a:avLst/>
          </a:prstGeom>
          <a:noFill/>
          <a:ln>
            <a:noFill/>
          </a:ln>
        </p:spPr>
        <p:txBody>
          <a:bodyPr anchorCtr="0" anchor="t" bIns="169050" lIns="169050" spcFirstLastPara="1" rIns="169050" wrap="square" tIns="169050">
            <a:normAutofit fontScale="85000" lnSpcReduction="20000"/>
          </a:bodyPr>
          <a:lstStyle/>
          <a:p>
            <a:pPr indent="0" lvl="0" marL="0" rtl="0" algn="ctr">
              <a:spcBef>
                <a:spcPts val="0"/>
              </a:spcBef>
              <a:spcAft>
                <a:spcPts val="0"/>
              </a:spcAft>
              <a:buNone/>
            </a:pPr>
            <a:r>
              <a:rPr lang="en" sz="2557">
                <a:solidFill>
                  <a:schemeClr val="dk1"/>
                </a:solidFill>
                <a:latin typeface="Cabin"/>
                <a:ea typeface="Cabin"/>
                <a:cs typeface="Cabin"/>
                <a:sym typeface="Cabin"/>
              </a:rPr>
              <a:t>Caroline Berger</a:t>
            </a:r>
            <a:endParaRPr sz="2557">
              <a:solidFill>
                <a:schemeClr val="dk1"/>
              </a:solidFill>
              <a:latin typeface="Cabin"/>
              <a:ea typeface="Cabin"/>
              <a:cs typeface="Cabin"/>
              <a:sym typeface="Cabin"/>
            </a:endParaRPr>
          </a:p>
          <a:p>
            <a:pPr indent="0" lvl="0" marL="0" rtl="0" algn="ctr">
              <a:spcBef>
                <a:spcPts val="0"/>
              </a:spcBef>
              <a:spcAft>
                <a:spcPts val="0"/>
              </a:spcAft>
              <a:buNone/>
            </a:pPr>
            <a:r>
              <a:rPr lang="en" sz="1492">
                <a:solidFill>
                  <a:schemeClr val="dk1"/>
                </a:solidFill>
                <a:latin typeface="Cabin"/>
                <a:ea typeface="Cabin"/>
                <a:cs typeface="Cabin"/>
                <a:sym typeface="Cabin"/>
              </a:rPr>
              <a:t>PhD Student, Human-Centred Computing Research Group</a:t>
            </a:r>
            <a:endParaRPr sz="1492">
              <a:solidFill>
                <a:schemeClr val="dk1"/>
              </a:solidFill>
              <a:latin typeface="Cabin"/>
              <a:ea typeface="Cabin"/>
              <a:cs typeface="Cabin"/>
              <a:sym typeface="Cabin"/>
            </a:endParaRPr>
          </a:p>
          <a:p>
            <a:pPr indent="0" lvl="0" marL="0" rtl="0" algn="ctr">
              <a:spcBef>
                <a:spcPts val="0"/>
              </a:spcBef>
              <a:spcAft>
                <a:spcPts val="0"/>
              </a:spcAft>
              <a:buNone/>
            </a:pPr>
            <a:r>
              <a:rPr lang="en" sz="1492">
                <a:solidFill>
                  <a:schemeClr val="dk1"/>
                </a:solidFill>
                <a:latin typeface="Cabin"/>
                <a:ea typeface="Cabin"/>
                <a:cs typeface="Cabin"/>
                <a:sym typeface="Cabin"/>
              </a:rPr>
              <a:t>Aarhus University</a:t>
            </a:r>
            <a:endParaRPr sz="1492">
              <a:solidFill>
                <a:schemeClr val="dk1"/>
              </a:solidFill>
              <a:latin typeface="Cabin"/>
              <a:ea typeface="Cabin"/>
              <a:cs typeface="Cabin"/>
              <a:sym typeface="Cabin"/>
            </a:endParaRPr>
          </a:p>
        </p:txBody>
      </p:sp>
      <p:sp>
        <p:nvSpPr>
          <p:cNvPr id="293" name="Google Shape;293;p45"/>
          <p:cNvSpPr txBox="1"/>
          <p:nvPr/>
        </p:nvSpPr>
        <p:spPr>
          <a:xfrm>
            <a:off x="4315525" y="2740949"/>
            <a:ext cx="4730400" cy="559500"/>
          </a:xfrm>
          <a:prstGeom prst="rect">
            <a:avLst/>
          </a:prstGeom>
          <a:noFill/>
          <a:ln>
            <a:noFill/>
          </a:ln>
        </p:spPr>
        <p:txBody>
          <a:bodyPr anchorCtr="0" anchor="t" bIns="97400" lIns="97400" spcFirstLastPara="1" rIns="97400" wrap="square" tIns="97400">
            <a:spAutoFit/>
          </a:bodyPr>
          <a:lstStyle/>
          <a:p>
            <a:pPr indent="0" lvl="0" marL="0" rtl="0" algn="ctr">
              <a:spcBef>
                <a:spcPts val="0"/>
              </a:spcBef>
              <a:spcAft>
                <a:spcPts val="0"/>
              </a:spcAft>
              <a:buNone/>
            </a:pPr>
            <a:r>
              <a:rPr lang="en" sz="1178">
                <a:solidFill>
                  <a:srgbClr val="000000"/>
                </a:solidFill>
                <a:uFill>
                  <a:noFill/>
                </a:uFill>
                <a:latin typeface="Merriweather"/>
                <a:ea typeface="Merriweather"/>
                <a:cs typeface="Merriweather"/>
                <a:sym typeface="Merriweather"/>
                <a:hlinkClick r:id="rId12">
                  <a:extLst>
                    <a:ext uri="{A12FA001-AC4F-418D-AE19-62706E023703}">
                      <ahyp:hlinkClr val="tx"/>
                    </a:ext>
                  </a:extLst>
                </a:hlinkClick>
              </a:rPr>
              <a:t>caroline.berger@cs.au.dk</a:t>
            </a:r>
            <a:endParaRPr sz="1178">
              <a:solidFill>
                <a:srgbClr val="000000"/>
              </a:solidFill>
              <a:latin typeface="Merriweather"/>
              <a:ea typeface="Merriweather"/>
              <a:cs typeface="Merriweather"/>
              <a:sym typeface="Merriweather"/>
            </a:endParaRPr>
          </a:p>
          <a:p>
            <a:pPr indent="0" lvl="0" marL="0" rtl="0" algn="ctr">
              <a:spcBef>
                <a:spcPts val="0"/>
              </a:spcBef>
              <a:spcAft>
                <a:spcPts val="0"/>
              </a:spcAft>
              <a:buNone/>
            </a:pPr>
            <a:r>
              <a:rPr lang="en" sz="1178">
                <a:solidFill>
                  <a:srgbClr val="000000"/>
                </a:solidFill>
                <a:latin typeface="Merriweather"/>
                <a:ea typeface="Merriweather"/>
                <a:cs typeface="Merriweather"/>
                <a:sym typeface="Merriweather"/>
              </a:rPr>
              <a:t>carolineberger.github.io</a:t>
            </a:r>
            <a:endParaRPr sz="1178">
              <a:solidFill>
                <a:srgbClr val="000000"/>
              </a:solidFill>
              <a:latin typeface="Merriweather"/>
              <a:ea typeface="Merriweather"/>
              <a:cs typeface="Merriweather"/>
              <a:sym typeface="Merriweather"/>
            </a:endParaRPr>
          </a:p>
        </p:txBody>
      </p:sp>
      <p:pic>
        <p:nvPicPr>
          <p:cNvPr id="294" name="Google Shape;294;p45"/>
          <p:cNvPicPr preferRelativeResize="0"/>
          <p:nvPr/>
        </p:nvPicPr>
        <p:blipFill rotWithShape="1">
          <a:blip r:embed="rId13">
            <a:alphaModFix/>
          </a:blip>
          <a:srcRect b="6288" l="0" r="0" t="0"/>
          <a:stretch/>
        </p:blipFill>
        <p:spPr>
          <a:xfrm>
            <a:off x="2871051" y="5915"/>
            <a:ext cx="1442953" cy="1803008"/>
          </a:xfrm>
          <a:prstGeom prst="rect">
            <a:avLst/>
          </a:prstGeom>
          <a:noFill/>
          <a:ln>
            <a:noFill/>
          </a:ln>
        </p:spPr>
      </p:pic>
      <p:pic>
        <p:nvPicPr>
          <p:cNvPr id="295" name="Google Shape;295;p45"/>
          <p:cNvPicPr preferRelativeResize="0"/>
          <p:nvPr/>
        </p:nvPicPr>
        <p:blipFill rotWithShape="1">
          <a:blip r:embed="rId14">
            <a:alphaModFix/>
          </a:blip>
          <a:srcRect b="0" l="9980" r="9988" t="0"/>
          <a:stretch/>
        </p:blipFill>
        <p:spPr>
          <a:xfrm>
            <a:off x="1425675" y="5923"/>
            <a:ext cx="1443000" cy="1803000"/>
          </a:xfrm>
          <a:prstGeom prst="rect">
            <a:avLst/>
          </a:prstGeom>
          <a:noFill/>
          <a:ln>
            <a:noFill/>
          </a:ln>
        </p:spPr>
      </p:pic>
      <p:pic>
        <p:nvPicPr>
          <p:cNvPr id="296" name="Google Shape;296;p45"/>
          <p:cNvPicPr preferRelativeResize="0"/>
          <p:nvPr/>
        </p:nvPicPr>
        <p:blipFill rotWithShape="1">
          <a:blip r:embed="rId15">
            <a:alphaModFix/>
          </a:blip>
          <a:srcRect b="0" l="0" r="0" t="0"/>
          <a:stretch/>
        </p:blipFill>
        <p:spPr>
          <a:xfrm>
            <a:off x="-5490" y="5923"/>
            <a:ext cx="1443000" cy="180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Learning Tools for Novices</a:t>
            </a:r>
            <a:endParaRPr/>
          </a:p>
        </p:txBody>
      </p:sp>
      <p:pic>
        <p:nvPicPr>
          <p:cNvPr id="115" name="Google Shape;115;p27"/>
          <p:cNvPicPr preferRelativeResize="0"/>
          <p:nvPr/>
        </p:nvPicPr>
        <p:blipFill>
          <a:blip r:embed="rId3">
            <a:alphaModFix/>
          </a:blip>
          <a:stretch>
            <a:fillRect/>
          </a:stretch>
        </p:blipFill>
        <p:spPr>
          <a:xfrm>
            <a:off x="311700" y="1152475"/>
            <a:ext cx="8520598" cy="1450094"/>
          </a:xfrm>
          <a:prstGeom prst="rect">
            <a:avLst/>
          </a:prstGeom>
          <a:noFill/>
          <a:ln>
            <a:noFill/>
          </a:ln>
        </p:spPr>
      </p:pic>
      <p:sp>
        <p:nvSpPr>
          <p:cNvPr id="116" name="Google Shape;116;p27"/>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4">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pic>
        <p:nvPicPr>
          <p:cNvPr id="117" name="Google Shape;117;p27"/>
          <p:cNvPicPr preferRelativeResize="0"/>
          <p:nvPr/>
        </p:nvPicPr>
        <p:blipFill>
          <a:blip r:embed="rId5">
            <a:alphaModFix/>
          </a:blip>
          <a:stretch>
            <a:fillRect/>
          </a:stretch>
        </p:blipFill>
        <p:spPr>
          <a:xfrm>
            <a:off x="311700" y="2663230"/>
            <a:ext cx="6327591" cy="196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Environments</a:t>
            </a:r>
            <a:endParaRPr/>
          </a:p>
        </p:txBody>
      </p:sp>
      <p:sp>
        <p:nvSpPr>
          <p:cNvPr id="123" name="Google Shape;123;p28"/>
          <p:cNvSpPr txBox="1"/>
          <p:nvPr>
            <p:ph idx="1" type="body"/>
          </p:nvPr>
        </p:nvSpPr>
        <p:spPr>
          <a:xfrm>
            <a:off x="1255311" y="1893128"/>
            <a:ext cx="5790600" cy="2321700"/>
          </a:xfrm>
          <a:prstGeom prst="rect">
            <a:avLst/>
          </a:prstGeom>
        </p:spPr>
        <p:txBody>
          <a:bodyPr anchorCtr="0" anchor="t" bIns="62125" lIns="62125" spcFirstLastPara="1" rIns="62125" wrap="square" tIns="62125">
            <a:normAutofit/>
          </a:bodyPr>
          <a:lstStyle/>
          <a:p>
            <a:pPr indent="0" lvl="0" marL="0" rtl="0" algn="l">
              <a:spcBef>
                <a:spcPts val="0"/>
              </a:spcBef>
              <a:spcAft>
                <a:spcPts val="816"/>
              </a:spcAft>
              <a:buNone/>
            </a:pPr>
            <a:r>
              <a:t/>
            </a:r>
            <a:endParaRPr sz="1223"/>
          </a:p>
        </p:txBody>
      </p:sp>
      <p:pic>
        <p:nvPicPr>
          <p:cNvPr id="124" name="Google Shape;124;p28"/>
          <p:cNvPicPr preferRelativeResize="0"/>
          <p:nvPr/>
        </p:nvPicPr>
        <p:blipFill>
          <a:blip r:embed="rId3">
            <a:alphaModFix/>
          </a:blip>
          <a:stretch>
            <a:fillRect/>
          </a:stretch>
        </p:blipFill>
        <p:spPr>
          <a:xfrm>
            <a:off x="311700" y="1109900"/>
            <a:ext cx="5016422" cy="3495571"/>
          </a:xfrm>
          <a:prstGeom prst="rect">
            <a:avLst/>
          </a:prstGeom>
          <a:noFill/>
          <a:ln>
            <a:noFill/>
          </a:ln>
        </p:spPr>
      </p:pic>
      <p:pic>
        <p:nvPicPr>
          <p:cNvPr id="125" name="Google Shape;125;p28"/>
          <p:cNvPicPr preferRelativeResize="0"/>
          <p:nvPr/>
        </p:nvPicPr>
        <p:blipFill rotWithShape="1">
          <a:blip r:embed="rId4">
            <a:alphaModFix/>
          </a:blip>
          <a:srcRect b="20369" l="0" r="1536" t="0"/>
          <a:stretch/>
        </p:blipFill>
        <p:spPr>
          <a:xfrm>
            <a:off x="4246475" y="2790250"/>
            <a:ext cx="3001950" cy="1815224"/>
          </a:xfrm>
          <a:prstGeom prst="rect">
            <a:avLst/>
          </a:prstGeom>
          <a:noFill/>
          <a:ln>
            <a:noFill/>
          </a:ln>
        </p:spPr>
      </p:pic>
      <p:pic>
        <p:nvPicPr>
          <p:cNvPr id="126" name="Google Shape;126;p28"/>
          <p:cNvPicPr preferRelativeResize="0"/>
          <p:nvPr/>
        </p:nvPicPr>
        <p:blipFill>
          <a:blip r:embed="rId5">
            <a:alphaModFix/>
          </a:blip>
          <a:stretch>
            <a:fillRect/>
          </a:stretch>
        </p:blipFill>
        <p:spPr>
          <a:xfrm>
            <a:off x="4246470" y="1109900"/>
            <a:ext cx="3001945" cy="1687099"/>
          </a:xfrm>
          <a:prstGeom prst="rect">
            <a:avLst/>
          </a:prstGeom>
          <a:noFill/>
          <a:ln>
            <a:noFill/>
          </a:ln>
        </p:spPr>
      </p:pic>
      <p:pic>
        <p:nvPicPr>
          <p:cNvPr id="127" name="Google Shape;127;p28"/>
          <p:cNvPicPr preferRelativeResize="0"/>
          <p:nvPr/>
        </p:nvPicPr>
        <p:blipFill rotWithShape="1">
          <a:blip r:embed="rId6">
            <a:alphaModFix/>
          </a:blip>
          <a:srcRect b="19096" l="9435" r="10063" t="39633"/>
          <a:stretch/>
        </p:blipFill>
        <p:spPr>
          <a:xfrm>
            <a:off x="311701" y="3083710"/>
            <a:ext cx="3957873" cy="1521765"/>
          </a:xfrm>
          <a:prstGeom prst="rect">
            <a:avLst/>
          </a:prstGeom>
          <a:noFill/>
          <a:ln>
            <a:noFill/>
          </a:ln>
        </p:spPr>
      </p:pic>
      <p:sp>
        <p:nvSpPr>
          <p:cNvPr id="128" name="Google Shape;128;p28"/>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7">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a:t>
            </a:r>
            <a:endParaRPr/>
          </a:p>
        </p:txBody>
      </p:sp>
      <p:sp>
        <p:nvSpPr>
          <p:cNvPr id="134" name="Google Shape;134;p29"/>
          <p:cNvSpPr txBox="1"/>
          <p:nvPr>
            <p:ph idx="2"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630"/>
              <a:t>“...</a:t>
            </a:r>
            <a:r>
              <a:rPr lang="en" sz="1630">
                <a:highlight>
                  <a:srgbClr val="FFF2CC"/>
                </a:highlight>
              </a:rPr>
              <a:t>20 million</a:t>
            </a:r>
            <a:r>
              <a:rPr lang="en" sz="1630"/>
              <a:t> people write the software that shapes the digital experiences of the </a:t>
            </a:r>
            <a:r>
              <a:rPr lang="en" sz="1630">
                <a:highlight>
                  <a:srgbClr val="FFF2CC"/>
                </a:highlight>
              </a:rPr>
              <a:t>7.5 billion</a:t>
            </a:r>
            <a:r>
              <a:rPr lang="en" sz="1630"/>
              <a:t> people on Earth [that] is [a] </a:t>
            </a:r>
            <a:r>
              <a:rPr lang="en" sz="1630">
                <a:highlight>
                  <a:srgbClr val="FFF2CC"/>
                </a:highlight>
              </a:rPr>
              <a:t>concentration of power second only to global income inequality</a:t>
            </a:r>
            <a:r>
              <a:rPr lang="en" sz="1630"/>
              <a:t>” </a:t>
            </a:r>
            <a:endParaRPr sz="1630"/>
          </a:p>
          <a:p>
            <a:pPr indent="0" lvl="0" marL="0" rtl="0" algn="l">
              <a:spcBef>
                <a:spcPts val="1087"/>
              </a:spcBef>
              <a:spcAft>
                <a:spcPts val="1087"/>
              </a:spcAft>
              <a:buClr>
                <a:schemeClr val="dk1"/>
              </a:buClr>
              <a:buSzPts val="1100"/>
              <a:buFont typeface="Arial"/>
              <a:buNone/>
            </a:pPr>
            <a:r>
              <a:rPr lang="en" sz="1630"/>
              <a:t>- Amy Ko, 2018</a:t>
            </a:r>
            <a:endParaRPr/>
          </a:p>
        </p:txBody>
      </p:sp>
      <p:sp>
        <p:nvSpPr>
          <p:cNvPr id="135" name="Google Shape;135;p29"/>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3">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Pillars of my work</a:t>
            </a:r>
            <a:endParaRPr/>
          </a:p>
        </p:txBody>
      </p:sp>
      <p:sp>
        <p:nvSpPr>
          <p:cNvPr id="141" name="Google Shape;141;p30"/>
          <p:cNvSpPr txBox="1"/>
          <p:nvPr/>
        </p:nvSpPr>
        <p:spPr>
          <a:xfrm>
            <a:off x="417925" y="1076750"/>
            <a:ext cx="2453100" cy="31797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Cabin"/>
                <a:ea typeface="Cabin"/>
                <a:cs typeface="Cabin"/>
                <a:sym typeface="Cabin"/>
              </a:rPr>
              <a:t>Tools</a:t>
            </a:r>
            <a:endParaRPr sz="3500">
              <a:solidFill>
                <a:schemeClr val="lt1"/>
              </a:solidFill>
              <a:latin typeface="Cabin"/>
              <a:ea typeface="Cabin"/>
              <a:cs typeface="Cabin"/>
              <a:sym typeface="Cabin"/>
            </a:endParaRPr>
          </a:p>
        </p:txBody>
      </p:sp>
      <p:sp>
        <p:nvSpPr>
          <p:cNvPr id="142" name="Google Shape;142;p30"/>
          <p:cNvSpPr txBox="1"/>
          <p:nvPr/>
        </p:nvSpPr>
        <p:spPr>
          <a:xfrm>
            <a:off x="2871028" y="1076763"/>
            <a:ext cx="2453100" cy="3179700"/>
          </a:xfrm>
          <a:prstGeom prst="rect">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Cabin"/>
                <a:ea typeface="Cabin"/>
                <a:cs typeface="Cabin"/>
                <a:sym typeface="Cabin"/>
              </a:rPr>
              <a:t>Skills</a:t>
            </a:r>
            <a:endParaRPr sz="3500">
              <a:solidFill>
                <a:schemeClr val="lt1"/>
              </a:solidFill>
              <a:latin typeface="Cabin"/>
              <a:ea typeface="Cabin"/>
              <a:cs typeface="Cabin"/>
              <a:sym typeface="Cabin"/>
            </a:endParaRPr>
          </a:p>
        </p:txBody>
      </p:sp>
      <p:sp>
        <p:nvSpPr>
          <p:cNvPr id="143" name="Google Shape;143;p30"/>
          <p:cNvSpPr txBox="1"/>
          <p:nvPr/>
        </p:nvSpPr>
        <p:spPr>
          <a:xfrm>
            <a:off x="5324136" y="1076763"/>
            <a:ext cx="2481000" cy="31797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chemeClr val="lt1"/>
                </a:solidFill>
                <a:latin typeface="Cabin"/>
                <a:ea typeface="Cabin"/>
                <a:cs typeface="Cabin"/>
                <a:sym typeface="Cabin"/>
              </a:rPr>
              <a:t>Contexts</a:t>
            </a:r>
            <a:endParaRPr sz="3500">
              <a:solidFill>
                <a:schemeClr val="lt1"/>
              </a:solidFill>
              <a:latin typeface="Cabin"/>
              <a:ea typeface="Cabin"/>
              <a:cs typeface="Cabin"/>
              <a:sym typeface="Cabin"/>
            </a:endParaRPr>
          </a:p>
        </p:txBody>
      </p:sp>
      <p:sp>
        <p:nvSpPr>
          <p:cNvPr id="144" name="Google Shape;144;p30"/>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3">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1"/>
          <p:cNvSpPr txBox="1"/>
          <p:nvPr>
            <p:ph idx="1" type="body"/>
          </p:nvPr>
        </p:nvSpPr>
        <p:spPr>
          <a:xfrm>
            <a:off x="311700" y="4230575"/>
            <a:ext cx="8434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300"/>
              <a:t>Live Coding</a:t>
            </a:r>
            <a:r>
              <a:rPr lang="en" sz="2300"/>
              <a:t> </a:t>
            </a:r>
            <a:r>
              <a:rPr lang="en" sz="2300">
                <a:solidFill>
                  <a:srgbClr val="666666"/>
                </a:solidFill>
              </a:rPr>
              <a:t>- </a:t>
            </a:r>
            <a:r>
              <a:rPr lang="en" sz="2300">
                <a:solidFill>
                  <a:srgbClr val="666666"/>
                </a:solidFill>
              </a:rPr>
              <a:t>Scientific</a:t>
            </a:r>
            <a:r>
              <a:rPr lang="en" sz="2300">
                <a:solidFill>
                  <a:srgbClr val="666666"/>
                </a:solidFill>
              </a:rPr>
              <a:t> Programming - AI </a:t>
            </a:r>
            <a:r>
              <a:rPr lang="en" sz="2300">
                <a:solidFill>
                  <a:srgbClr val="666666"/>
                </a:solidFill>
              </a:rPr>
              <a:t>Assisted</a:t>
            </a:r>
            <a:r>
              <a:rPr lang="en" sz="2300">
                <a:solidFill>
                  <a:srgbClr val="666666"/>
                </a:solidFill>
              </a:rPr>
              <a:t> Programming</a:t>
            </a:r>
            <a:endParaRPr sz="2300">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bin"/>
                <a:ea typeface="Cabin"/>
                <a:cs typeface="Cabin"/>
                <a:sym typeface="Cabin"/>
              </a:rPr>
              <a:t>Timely Feedback in Live Coding</a:t>
            </a:r>
            <a:endParaRPr>
              <a:latin typeface="Cabin"/>
              <a:ea typeface="Cabin"/>
              <a:cs typeface="Cabin"/>
              <a:sym typeface="Cabin"/>
            </a:endParaRPr>
          </a:p>
        </p:txBody>
      </p:sp>
      <p:pic>
        <p:nvPicPr>
          <p:cNvPr id="155" name="Google Shape;155;p32" title="IMG_0727.MP4">
            <a:hlinkClick r:id="rId3"/>
          </p:cNvPr>
          <p:cNvPicPr preferRelativeResize="0"/>
          <p:nvPr/>
        </p:nvPicPr>
        <p:blipFill>
          <a:blip r:embed="rId4">
            <a:alphaModFix/>
          </a:blip>
          <a:stretch>
            <a:fillRect/>
          </a:stretch>
        </p:blipFill>
        <p:spPr>
          <a:xfrm>
            <a:off x="6501125" y="445025"/>
            <a:ext cx="2331175" cy="4144339"/>
          </a:xfrm>
          <a:prstGeom prst="rect">
            <a:avLst/>
          </a:prstGeom>
          <a:noFill/>
          <a:ln>
            <a:noFill/>
          </a:ln>
        </p:spPr>
      </p:pic>
      <p:pic>
        <p:nvPicPr>
          <p:cNvPr id="156" name="Google Shape;156;p32" title="Gallery_View.png"/>
          <p:cNvPicPr preferRelativeResize="0"/>
          <p:nvPr/>
        </p:nvPicPr>
        <p:blipFill>
          <a:blip r:embed="rId5">
            <a:alphaModFix/>
          </a:blip>
          <a:stretch>
            <a:fillRect/>
          </a:stretch>
        </p:blipFill>
        <p:spPr>
          <a:xfrm>
            <a:off x="311700" y="1113950"/>
            <a:ext cx="6189425" cy="2556764"/>
          </a:xfrm>
          <a:prstGeom prst="rect">
            <a:avLst/>
          </a:prstGeom>
          <a:noFill/>
          <a:ln>
            <a:noFill/>
          </a:ln>
        </p:spPr>
      </p:pic>
      <p:pic>
        <p:nvPicPr>
          <p:cNvPr id="157" name="Google Shape;157;p32"/>
          <p:cNvPicPr preferRelativeResize="0"/>
          <p:nvPr/>
        </p:nvPicPr>
        <p:blipFill rotWithShape="1">
          <a:blip r:embed="rId6">
            <a:alphaModFix/>
          </a:blip>
          <a:srcRect b="2382" l="0" r="0" t="0"/>
          <a:stretch/>
        </p:blipFill>
        <p:spPr>
          <a:xfrm>
            <a:off x="311700" y="3646951"/>
            <a:ext cx="3243451" cy="720175"/>
          </a:xfrm>
          <a:prstGeom prst="rect">
            <a:avLst/>
          </a:prstGeom>
          <a:noFill/>
          <a:ln>
            <a:noFill/>
          </a:ln>
        </p:spPr>
      </p:pic>
      <p:sp>
        <p:nvSpPr>
          <p:cNvPr id="158" name="Google Shape;158;p32"/>
          <p:cNvSpPr txBox="1"/>
          <p:nvPr/>
        </p:nvSpPr>
        <p:spPr>
          <a:xfrm>
            <a:off x="983600" y="4367123"/>
            <a:ext cx="3653700" cy="568200"/>
          </a:xfrm>
          <a:prstGeom prst="rect">
            <a:avLst/>
          </a:prstGeom>
          <a:noFill/>
          <a:ln>
            <a:noFill/>
          </a:ln>
        </p:spPr>
        <p:txBody>
          <a:bodyPr anchorCtr="0" anchor="t" bIns="70300" lIns="70300" spcFirstLastPara="1" rIns="70300" wrap="square" tIns="70300">
            <a:spAutoFit/>
          </a:bodyPr>
          <a:lstStyle/>
          <a:p>
            <a:pPr indent="0" lvl="0" marL="0" rtl="0" algn="l">
              <a:spcBef>
                <a:spcPts val="0"/>
              </a:spcBef>
              <a:spcAft>
                <a:spcPts val="0"/>
              </a:spcAft>
              <a:buNone/>
            </a:pPr>
            <a:r>
              <a:rPr lang="en" sz="923">
                <a:latin typeface="Cabin"/>
                <a:ea typeface="Cabin"/>
                <a:cs typeface="Cabin"/>
                <a:sym typeface="Cabin"/>
              </a:rPr>
              <a:t>Berger, </a:t>
            </a:r>
            <a:r>
              <a:rPr i="1" lang="en" sz="923">
                <a:latin typeface="Cabin"/>
                <a:ea typeface="Cabin"/>
                <a:cs typeface="Cabin"/>
                <a:sym typeface="Cabin"/>
              </a:rPr>
              <a:t>“I Feel Like I’m Teaching in a Gladiator Ring”: Barriers and Benefits of Live Coding</a:t>
            </a:r>
            <a:r>
              <a:rPr lang="en" sz="923">
                <a:latin typeface="Cabin"/>
                <a:ea typeface="Cabin"/>
                <a:cs typeface="Cabin"/>
                <a:sym typeface="Cabin"/>
              </a:rPr>
              <a:t>, </a:t>
            </a:r>
            <a:endParaRPr sz="923">
              <a:latin typeface="Cabin"/>
              <a:ea typeface="Cabin"/>
              <a:cs typeface="Cabin"/>
              <a:sym typeface="Cabin"/>
            </a:endParaRPr>
          </a:p>
          <a:p>
            <a:pPr indent="0" lvl="0" marL="0" rtl="0" algn="l">
              <a:spcBef>
                <a:spcPts val="0"/>
              </a:spcBef>
              <a:spcAft>
                <a:spcPts val="0"/>
              </a:spcAft>
              <a:buNone/>
            </a:pPr>
            <a:r>
              <a:rPr lang="en" sz="923">
                <a:latin typeface="Cabin"/>
                <a:ea typeface="Cabin"/>
                <a:cs typeface="Cabin"/>
                <a:sym typeface="Cabin"/>
              </a:rPr>
              <a:t>University of Maryland, 2023 </a:t>
            </a:r>
            <a:endParaRPr sz="923">
              <a:latin typeface="Cabin"/>
              <a:ea typeface="Cabin"/>
              <a:cs typeface="Cabin"/>
              <a:sym typeface="Cabin"/>
            </a:endParaRPr>
          </a:p>
        </p:txBody>
      </p:sp>
      <p:pic>
        <p:nvPicPr>
          <p:cNvPr id="159" name="Google Shape;159;p32"/>
          <p:cNvPicPr preferRelativeResize="0"/>
          <p:nvPr/>
        </p:nvPicPr>
        <p:blipFill>
          <a:blip r:embed="rId7">
            <a:alphaModFix/>
          </a:blip>
          <a:stretch>
            <a:fillRect/>
          </a:stretch>
        </p:blipFill>
        <p:spPr>
          <a:xfrm>
            <a:off x="340727" y="4454323"/>
            <a:ext cx="642871" cy="642906"/>
          </a:xfrm>
          <a:prstGeom prst="rect">
            <a:avLst/>
          </a:prstGeom>
          <a:noFill/>
          <a:ln>
            <a:noFill/>
          </a:ln>
        </p:spPr>
      </p:pic>
      <p:sp>
        <p:nvSpPr>
          <p:cNvPr id="160" name="Google Shape;160;p32"/>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8">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
        <p:nvSpPr>
          <p:cNvPr id="161" name="Google Shape;161;p32"/>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latin typeface="Cabin"/>
                <a:ea typeface="Cabin"/>
                <a:cs typeface="Cabin"/>
                <a:sym typeface="Cabin"/>
              </a:rPr>
              <a:t>Live Coding</a:t>
            </a:r>
            <a:endParaRPr sz="1400">
              <a:solidFill>
                <a:schemeClr val="dk2"/>
              </a:solidFill>
              <a:latin typeface="Cabin"/>
              <a:ea typeface="Cabin"/>
              <a:cs typeface="Cabin"/>
              <a:sym typeface="Cab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abin"/>
                <a:ea typeface="Cabin"/>
                <a:cs typeface="Cabin"/>
                <a:sym typeface="Cabin"/>
              </a:rPr>
              <a:t>Directing Attention in Live Coding Tools</a:t>
            </a:r>
            <a:endParaRPr>
              <a:latin typeface="Cabin"/>
              <a:ea typeface="Cabin"/>
              <a:cs typeface="Cabin"/>
              <a:sym typeface="Cabin"/>
            </a:endParaRPr>
          </a:p>
        </p:txBody>
      </p:sp>
      <p:sp>
        <p:nvSpPr>
          <p:cNvPr id="167" name="Google Shape;167;p33"/>
          <p:cNvSpPr txBox="1"/>
          <p:nvPr>
            <p:ph idx="2" type="body"/>
          </p:nvPr>
        </p:nvSpPr>
        <p:spPr>
          <a:xfrm>
            <a:off x="3014950" y="1152475"/>
            <a:ext cx="58173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900">
                <a:solidFill>
                  <a:schemeClr val="dk1"/>
                </a:solidFill>
                <a:latin typeface="Cabin"/>
                <a:ea typeface="Cabin"/>
                <a:cs typeface="Cabin"/>
                <a:sym typeface="Cabin"/>
              </a:rPr>
              <a:t>“But from the sort of neurodiversity side, the biggest problem with live coding is just keeping up, for dyslexics, keeping up with what's being written and understanding what's being written... So specifically, I think making sure that the student knows </a:t>
            </a:r>
            <a:r>
              <a:rPr lang="en" sz="1900">
                <a:solidFill>
                  <a:schemeClr val="dk1"/>
                </a:solidFill>
                <a:highlight>
                  <a:srgbClr val="FFF2CC"/>
                </a:highlight>
                <a:latin typeface="Cabin"/>
                <a:ea typeface="Cabin"/>
                <a:cs typeface="Cabin"/>
                <a:sym typeface="Cabin"/>
              </a:rPr>
              <a:t>what they're looking at.</a:t>
            </a:r>
            <a:r>
              <a:rPr lang="en" sz="1900">
                <a:solidFill>
                  <a:schemeClr val="dk1"/>
                </a:solidFill>
                <a:latin typeface="Cabin"/>
                <a:ea typeface="Cabin"/>
                <a:cs typeface="Cabin"/>
                <a:sym typeface="Cabin"/>
              </a:rPr>
              <a:t> So asking does everyone understand? Does everyone see? Having that back and forth to make sure that the students are actually looking at what you want them to look at. And also specifically saying things like </a:t>
            </a:r>
            <a:r>
              <a:rPr lang="en" sz="1900">
                <a:solidFill>
                  <a:schemeClr val="dk1"/>
                </a:solidFill>
                <a:highlight>
                  <a:srgbClr val="FFF2CC"/>
                </a:highlight>
                <a:latin typeface="Cabin"/>
                <a:ea typeface="Cabin"/>
                <a:cs typeface="Cabin"/>
                <a:sym typeface="Cabin"/>
              </a:rPr>
              <a:t>ignore this bit</a:t>
            </a:r>
            <a:r>
              <a:rPr lang="en" sz="1900">
                <a:solidFill>
                  <a:schemeClr val="dk1"/>
                </a:solidFill>
                <a:latin typeface="Cabin"/>
                <a:ea typeface="Cabin"/>
                <a:cs typeface="Cabin"/>
                <a:sym typeface="Cabin"/>
              </a:rPr>
              <a:t>, we want to</a:t>
            </a:r>
            <a:r>
              <a:rPr lang="en" sz="1900">
                <a:solidFill>
                  <a:schemeClr val="dk1"/>
                </a:solidFill>
                <a:highlight>
                  <a:srgbClr val="FFF2CC"/>
                </a:highlight>
                <a:latin typeface="Cabin"/>
                <a:ea typeface="Cabin"/>
                <a:cs typeface="Cabin"/>
                <a:sym typeface="Cabin"/>
              </a:rPr>
              <a:t> focus</a:t>
            </a:r>
            <a:r>
              <a:rPr lang="en" sz="1900">
                <a:solidFill>
                  <a:schemeClr val="dk1"/>
                </a:solidFill>
                <a:latin typeface="Cabin"/>
                <a:ea typeface="Cabin"/>
                <a:cs typeface="Cabin"/>
                <a:sym typeface="Cabin"/>
              </a:rPr>
              <a:t> on this specific method or even just zooming in so that only one method is being looked at, I think could be extremely helpful.” </a:t>
            </a:r>
            <a:endParaRPr sz="1900">
              <a:solidFill>
                <a:schemeClr val="dk1"/>
              </a:solidFill>
              <a:latin typeface="Cabin"/>
              <a:ea typeface="Cabin"/>
              <a:cs typeface="Cabin"/>
              <a:sym typeface="Cabin"/>
            </a:endParaRPr>
          </a:p>
          <a:p>
            <a:pPr indent="-331153" lvl="0" marL="457200" rtl="0" algn="l">
              <a:spcBef>
                <a:spcPts val="1200"/>
              </a:spcBef>
              <a:spcAft>
                <a:spcPts val="0"/>
              </a:spcAft>
              <a:buClr>
                <a:schemeClr val="dk1"/>
              </a:buClr>
              <a:buSzPct val="100000"/>
              <a:buFont typeface="Cabin"/>
              <a:buChar char="-"/>
            </a:pPr>
            <a:r>
              <a:rPr lang="en" sz="1900">
                <a:solidFill>
                  <a:schemeClr val="dk1"/>
                </a:solidFill>
                <a:latin typeface="Cabin"/>
                <a:ea typeface="Cabin"/>
                <a:cs typeface="Cabin"/>
                <a:sym typeface="Cabin"/>
              </a:rPr>
              <a:t>Teaching Assistant at a large public North American University, 2023</a:t>
            </a:r>
            <a:endParaRPr/>
          </a:p>
        </p:txBody>
      </p:sp>
      <p:pic>
        <p:nvPicPr>
          <p:cNvPr id="168" name="Google Shape;168;p33"/>
          <p:cNvPicPr preferRelativeResize="0"/>
          <p:nvPr/>
        </p:nvPicPr>
        <p:blipFill>
          <a:blip r:embed="rId3">
            <a:alphaModFix/>
          </a:blip>
          <a:stretch>
            <a:fillRect/>
          </a:stretch>
        </p:blipFill>
        <p:spPr>
          <a:xfrm>
            <a:off x="311700" y="1181625"/>
            <a:ext cx="2583772" cy="1718208"/>
          </a:xfrm>
          <a:prstGeom prst="rect">
            <a:avLst/>
          </a:prstGeom>
          <a:noFill/>
          <a:ln>
            <a:noFill/>
          </a:ln>
        </p:spPr>
      </p:pic>
      <p:pic>
        <p:nvPicPr>
          <p:cNvPr id="169" name="Google Shape;169;p33"/>
          <p:cNvPicPr preferRelativeResize="0"/>
          <p:nvPr/>
        </p:nvPicPr>
        <p:blipFill>
          <a:blip r:embed="rId4">
            <a:alphaModFix/>
          </a:blip>
          <a:stretch>
            <a:fillRect/>
          </a:stretch>
        </p:blipFill>
        <p:spPr>
          <a:xfrm>
            <a:off x="311700" y="2875938"/>
            <a:ext cx="2583772" cy="1722087"/>
          </a:xfrm>
          <a:prstGeom prst="rect">
            <a:avLst/>
          </a:prstGeom>
          <a:noFill/>
          <a:ln>
            <a:noFill/>
          </a:ln>
        </p:spPr>
      </p:pic>
      <p:sp>
        <p:nvSpPr>
          <p:cNvPr id="170" name="Google Shape;170;p33"/>
          <p:cNvSpPr txBox="1"/>
          <p:nvPr/>
        </p:nvSpPr>
        <p:spPr>
          <a:xfrm>
            <a:off x="2868750" y="4703625"/>
            <a:ext cx="3406500" cy="393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1000">
                <a:solidFill>
                  <a:srgbClr val="000000"/>
                </a:solidFill>
                <a:latin typeface="Merriweather"/>
                <a:ea typeface="Merriweather"/>
                <a:cs typeface="Merriweather"/>
                <a:sym typeface="Merriweather"/>
              </a:rPr>
              <a:t>Caroline Berger | </a:t>
            </a:r>
            <a:r>
              <a:rPr lang="en" sz="1000">
                <a:solidFill>
                  <a:srgbClr val="000000"/>
                </a:solidFill>
                <a:uFill>
                  <a:noFill/>
                </a:uFill>
                <a:latin typeface="Merriweather"/>
                <a:ea typeface="Merriweather"/>
                <a:cs typeface="Merriweather"/>
                <a:sym typeface="Merriweather"/>
                <a:hlinkClick r:id="rId5">
                  <a:extLst>
                    <a:ext uri="{A12FA001-AC4F-418D-AE19-62706E023703}">
                      <ahyp:hlinkClr val="tx"/>
                    </a:ext>
                  </a:extLst>
                </a:hlinkClick>
              </a:rPr>
              <a:t>caroline.berger@cs.au.dk</a:t>
            </a:r>
            <a:r>
              <a:rPr lang="en" sz="1000">
                <a:solidFill>
                  <a:srgbClr val="000000"/>
                </a:solidFill>
                <a:latin typeface="Merriweather"/>
                <a:ea typeface="Merriweather"/>
                <a:cs typeface="Merriweather"/>
                <a:sym typeface="Merriweather"/>
              </a:rPr>
              <a:t>  | </a:t>
            </a:r>
            <a:fld id="{00000000-1234-1234-1234-123412341234}" type="slidenum">
              <a:rPr lang="en" sz="1000">
                <a:solidFill>
                  <a:srgbClr val="000000"/>
                </a:solidFill>
                <a:latin typeface="Merriweather"/>
                <a:ea typeface="Merriweather"/>
                <a:cs typeface="Merriweather"/>
                <a:sym typeface="Merriweather"/>
              </a:rPr>
              <a:t>‹#›</a:t>
            </a:fld>
            <a:endParaRPr sz="1000">
              <a:solidFill>
                <a:srgbClr val="000000"/>
              </a:solidFill>
              <a:latin typeface="Merriweather"/>
              <a:ea typeface="Merriweather"/>
              <a:cs typeface="Merriweather"/>
              <a:sym typeface="Merriweather"/>
            </a:endParaRPr>
          </a:p>
        </p:txBody>
      </p:sp>
      <p:sp>
        <p:nvSpPr>
          <p:cNvPr id="171" name="Google Shape;171;p33"/>
          <p:cNvSpPr txBox="1"/>
          <p:nvPr>
            <p:ph idx="1" type="body"/>
          </p:nvPr>
        </p:nvSpPr>
        <p:spPr>
          <a:xfrm>
            <a:off x="0" y="0"/>
            <a:ext cx="5998800" cy="605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latin typeface="Cabin"/>
                <a:ea typeface="Cabin"/>
                <a:cs typeface="Cabin"/>
                <a:sym typeface="Cabin"/>
              </a:rPr>
              <a:t>Live Coding</a:t>
            </a:r>
            <a:endParaRPr sz="1400">
              <a:solidFill>
                <a:schemeClr val="dk2"/>
              </a:solidFill>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